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  <p:sldMasterId id="2147483786" r:id="rId2"/>
    <p:sldMasterId id="2147483772" r:id="rId3"/>
  </p:sldMasterIdLst>
  <p:notesMasterIdLst>
    <p:notesMasterId r:id="rId15"/>
  </p:notesMasterIdLst>
  <p:handoutMasterIdLst>
    <p:handoutMasterId r:id="rId16"/>
  </p:handoutMasterIdLst>
  <p:sldIdLst>
    <p:sldId id="259" r:id="rId4"/>
    <p:sldId id="366" r:id="rId5"/>
    <p:sldId id="261" r:id="rId6"/>
    <p:sldId id="260" r:id="rId7"/>
    <p:sldId id="262" r:id="rId8"/>
    <p:sldId id="263" r:id="rId9"/>
    <p:sldId id="804" r:id="rId10"/>
    <p:sldId id="805" r:id="rId11"/>
    <p:sldId id="809" r:id="rId12"/>
    <p:sldId id="274" r:id="rId13"/>
    <p:sldId id="275" r:id="rId14"/>
  </p:sldIdLst>
  <p:sldSz cx="9144000" cy="5143500" type="screen16x9"/>
  <p:notesSz cx="6797675" cy="987425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328839-45CC-4791-A45C-BA619A507060}">
          <p14:sldIdLst>
            <p14:sldId id="259"/>
            <p14:sldId id="366"/>
            <p14:sldId id="261"/>
            <p14:sldId id="260"/>
            <p14:sldId id="262"/>
            <p14:sldId id="263"/>
            <p14:sldId id="804"/>
            <p14:sldId id="805"/>
            <p14:sldId id="809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2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4"/>
    <a:srgbClr val="B0CB24"/>
    <a:srgbClr val="F5FAFC"/>
    <a:srgbClr val="0069A4"/>
    <a:srgbClr val="58666D"/>
    <a:srgbClr val="D5EFFA"/>
    <a:srgbClr val="93B8EC"/>
    <a:srgbClr val="9DC746"/>
    <a:srgbClr val="EEF6F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6374" autoAdjust="0"/>
  </p:normalViewPr>
  <p:slideViewPr>
    <p:cSldViewPr snapToGrid="0" snapToObjects="1">
      <p:cViewPr varScale="1">
        <p:scale>
          <a:sx n="146" d="100"/>
          <a:sy n="146" d="100"/>
        </p:scale>
        <p:origin x="516" y="108"/>
      </p:cViewPr>
      <p:guideLst>
        <p:guide orient="horz" pos="752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B1C3-2870-C442-B688-6993EA1E06F2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7798-FA31-BD4A-B127-7999F83596D4}" type="datetimeFigureOut">
              <a:rPr lang="de-DE" smtClean="0"/>
              <a:t>22.03.2023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342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395BB-8A12-D84C-9B09-5BB13E2DE3B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061B-0D65-0A4F-93CD-88AF301FC3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46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9061B-0D65-0A4F-93CD-88AF301FC3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57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9061B-0D65-0A4F-93CD-88AF301FC39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18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20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gi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Überschrift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8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56194" y="1489860"/>
            <a:ext cx="7453429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extplatzhalt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</p:spTree>
    <p:extLst>
      <p:ext uri="{BB962C8B-B14F-4D97-AF65-F5344CB8AC3E}">
        <p14:creationId xmlns:p14="http://schemas.microsoft.com/office/powerpoint/2010/main" val="200457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9895" y="1019894"/>
            <a:ext cx="5143500" cy="3103710"/>
          </a:xfrm>
          <a:prstGeom prst="rect">
            <a:avLst/>
          </a:prstGeom>
        </p:spPr>
      </p:pic>
      <p:sp>
        <p:nvSpPr>
          <p:cNvPr id="7" name="Ecken des Rechtecks auf der gleichen Seite abrunden 8"/>
          <p:cNvSpPr/>
          <p:nvPr userDrawn="1"/>
        </p:nvSpPr>
        <p:spPr>
          <a:xfrm rot="16200000">
            <a:off x="5874415" y="929336"/>
            <a:ext cx="1416053" cy="512311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732715" y="2788505"/>
            <a:ext cx="4622800" cy="14104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algn="r" defTabSz="685800" rtl="0" eaLnBrk="1" latinLnBrk="0" hangingPunct="1">
              <a:lnSpc>
                <a:spcPts val="2625"/>
              </a:lnSpc>
              <a:spcBef>
                <a:spcPct val="0"/>
              </a:spcBef>
              <a:spcAft>
                <a:spcPts val="1350"/>
              </a:spcAft>
              <a:buNone/>
              <a:defRPr lang="de-DE" sz="1400" b="1" i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Last </a:t>
            </a:r>
            <a:r>
              <a:rPr lang="de-DE" dirty="0" err="1"/>
              <a:t>slide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4" y="3942766"/>
            <a:ext cx="1471996" cy="8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+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-926" y="0"/>
            <a:ext cx="9144000" cy="960937"/>
          </a:xfrm>
          <a:prstGeom prst="rect">
            <a:avLst/>
          </a:prstGeom>
          <a:gradFill flip="none" rotWithShape="1">
            <a:gsLst>
              <a:gs pos="0">
                <a:srgbClr val="0069A4"/>
              </a:gs>
              <a:gs pos="100000">
                <a:srgbClr val="003E6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3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quarter" idx="12"/>
          </p:nvPr>
        </p:nvSpPr>
        <p:spPr>
          <a:xfrm>
            <a:off x="260748" y="1478756"/>
            <a:ext cx="3754040" cy="273010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E64"/>
                </a:solidFill>
              </a:defRPr>
            </a:lvl1pPr>
            <a:lvl2pPr>
              <a:defRPr sz="1350">
                <a:solidFill>
                  <a:srgbClr val="58666D"/>
                </a:solidFill>
              </a:defRPr>
            </a:lvl2pPr>
            <a:lvl3pPr>
              <a:defRPr sz="1200">
                <a:solidFill>
                  <a:srgbClr val="58666D"/>
                </a:solidFill>
              </a:defRPr>
            </a:lvl3pPr>
            <a:lvl4pPr>
              <a:defRPr sz="1050">
                <a:solidFill>
                  <a:srgbClr val="58666D"/>
                </a:solidFill>
              </a:defRPr>
            </a:lvl4pPr>
            <a:lvl5pPr>
              <a:defRPr sz="900">
                <a:solidFill>
                  <a:srgbClr val="58666D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4571075" y="1494053"/>
            <a:ext cx="3754040" cy="273010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E64"/>
                </a:solidFill>
              </a:defRPr>
            </a:lvl1pPr>
            <a:lvl2pPr>
              <a:defRPr sz="1350">
                <a:solidFill>
                  <a:srgbClr val="58666D"/>
                </a:solidFill>
              </a:defRPr>
            </a:lvl2pPr>
            <a:lvl3pPr>
              <a:defRPr sz="1200">
                <a:solidFill>
                  <a:srgbClr val="58666D"/>
                </a:solidFill>
              </a:defRPr>
            </a:lvl3pPr>
            <a:lvl4pPr>
              <a:defRPr sz="1050">
                <a:solidFill>
                  <a:srgbClr val="58666D"/>
                </a:solidFill>
              </a:defRPr>
            </a:lvl4pPr>
            <a:lvl5pPr>
              <a:defRPr sz="900">
                <a:solidFill>
                  <a:srgbClr val="58666D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8583" y="267089"/>
            <a:ext cx="94496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+Unterschrift+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-926" y="0"/>
            <a:ext cx="9144000" cy="960937"/>
          </a:xfrm>
          <a:prstGeom prst="rect">
            <a:avLst/>
          </a:prstGeom>
          <a:gradFill flip="none" rotWithShape="1">
            <a:gsLst>
              <a:gs pos="0">
                <a:srgbClr val="0069A4"/>
              </a:gs>
              <a:gs pos="100000">
                <a:srgbClr val="003E6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2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9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60190" y="1496390"/>
            <a:ext cx="7453429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5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5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8583" y="267089"/>
            <a:ext cx="94496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6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3EC06CE-F3C2-4686-A0A6-60825CF51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A3B30819-3621-40C3-A892-0C5455AD5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897A5E7-4EF9-42AD-A9C8-B3EE00D4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F033012-F552-4D5D-AAB5-10F23C12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9490E63-F7DE-430F-A2C8-06194145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977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AEBA548-B73A-4B11-A9B3-72DCC46D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A6C8A1A-BAA5-484E-9604-A1C7362B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6F5543F-EDF3-48E2-9C62-FBE139DD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B78760B-E9EB-4BD2-A6EE-47BAF8F3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617A1E3-1F84-4BBE-A71B-DBCC3914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20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D40D823-21E7-4AE4-92B2-0DB9F8F2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68AC0D6-2481-438F-A3F2-C384D7DBC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011BF4A-EBBC-40D9-8B1B-953F96BE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0EDAE99-A964-4A2C-898F-4EE26831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CFB1055-7C66-4E91-8D33-9E8F775D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250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9146133-6599-4F44-917A-F1D38E75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5EF7B61-7C31-4725-AFF8-FDFC8F0F0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B77C3B26-5671-4733-91EF-65C712A5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4D425CC-1283-4ADE-8C2C-403F8EAE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3A851A17-03B2-406B-855F-0FA966DF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D040F275-14B8-4549-B048-49809368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548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C8CB287-BC21-417A-A990-EA1AA8AD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0F36DDE6-C826-476B-A9D4-D38957E16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EDE03B5B-E8B4-4A0C-847A-13ADA00D5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FFFFDBA9-5A9E-4D54-9D4B-C217D35C5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A8D491D6-B1D6-444A-8BD0-60AE69D34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5EEA77A2-42D9-4A34-AC0E-667DDA31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05536EB8-2301-418C-B7B8-CB7F8D0C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6DD14CD3-EE9E-4C40-A8E8-E54B1B55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039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33505C5-03A5-46A3-8F4C-842C0994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F6D417DC-71D8-4BD3-8988-EC273CC9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AC059AA8-92EC-490A-BB58-73474EA4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2C62C0A4-1E25-4F73-888D-D7EDC2BE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628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322E07BE-F1F2-44D0-9ED5-F0C72E37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F17427F3-3C68-4B94-9442-3DEC02E7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6F70A27-857C-41F0-9D99-DD132AA6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901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56194" y="1489860"/>
            <a:ext cx="7453429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29442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58AF143-FAA3-4EDB-AC07-F3BE64A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44D1A3B-F67D-4E81-B6FA-96AC3450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F3E35B5D-F743-45E3-AE72-E53E8948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2210F7A-4C2E-4AB4-946E-473322AB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F162993-5E7F-447F-8BBA-C76701F9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8812CB63-3115-46DF-BB39-B6D778FA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524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FC05AFB-0B62-4614-8F4A-FFDDC339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BD25ECB1-A98A-47FD-83FB-ED22E3471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E7F5F78-0816-4D15-9007-B55DB2D0D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BA28BDF-79B4-4A28-BD38-C905C407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F468139-9643-4D75-A1C2-C1DCBB84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8116A37B-CFC8-4739-8D04-4533B12E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6560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293666-55B9-4F11-B5B0-C1B297F8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E37193D9-75AB-432C-80DD-35E481A14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DFF3182-2440-45C3-9117-B7199275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894FC7B-D6C9-4075-B258-0097166E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B56CB89-C5F5-4C6F-BEBA-7D72199B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705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F7386AC5-C2A3-4CD2-9BAB-696267BD0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553994A8-3C94-4E0D-A2C1-4807A8E47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135A02C-D637-4B6F-9A14-D008005F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0F13-02E4-4FD6-A2AD-88185A82B240}" type="datetimeFigureOut">
              <a:rPr lang="bg-BG" smtClean="0"/>
              <a:t>22.03.2023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67F3F74-1B83-4ED2-921E-400BF07F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E7D508F-D896-442D-AA0D-DA3D441D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7775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Überschrift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8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56194" y="1489860"/>
            <a:ext cx="7453429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platzhalt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</p:spTree>
    <p:extLst>
      <p:ext uri="{BB962C8B-B14F-4D97-AF65-F5344CB8AC3E}">
        <p14:creationId xmlns:p14="http://schemas.microsoft.com/office/powerpoint/2010/main" val="927451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56194" y="1489860"/>
            <a:ext cx="7453429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244954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256194" y="1371399"/>
            <a:ext cx="4057116" cy="30849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5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16" name="Textplatzhalt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12" name="Textplatzhalt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4571074" y="1371399"/>
            <a:ext cx="3606275" cy="3084909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33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12" name="Textplatzhalt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7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4065327" y="1498568"/>
            <a:ext cx="3657696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256194" y="1498568"/>
            <a:ext cx="3657696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1230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fe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 userDrawn="1"/>
        </p:nvSpPr>
        <p:spPr>
          <a:xfrm>
            <a:off x="717552" y="2859105"/>
            <a:ext cx="3924299" cy="1349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27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TITEL</a:t>
            </a:r>
            <a:r>
              <a:rPr lang="de-DE" sz="2700" baseline="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DER PRÄSENTATION</a:t>
            </a:r>
            <a:br>
              <a:rPr lang="de-DE" sz="27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</a:br>
            <a:endParaRPr lang="de-DE" sz="2700" b="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260748" y="1478756"/>
            <a:ext cx="3754040" cy="273010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100">
                <a:solidFill>
                  <a:srgbClr val="58666D"/>
                </a:solidFill>
              </a:defRPr>
            </a:lvl3pPr>
            <a:lvl4pPr>
              <a:defRPr sz="1100">
                <a:solidFill>
                  <a:srgbClr val="58666D"/>
                </a:solidFill>
              </a:defRPr>
            </a:lvl4pPr>
            <a:lvl5pPr>
              <a:defRPr sz="1100">
                <a:solidFill>
                  <a:srgbClr val="58666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quarter" idx="13"/>
          </p:nvPr>
        </p:nvSpPr>
        <p:spPr>
          <a:xfrm>
            <a:off x="4571075" y="1494053"/>
            <a:ext cx="3754040" cy="273010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100">
                <a:solidFill>
                  <a:srgbClr val="58666D"/>
                </a:solidFill>
              </a:defRPr>
            </a:lvl3pPr>
            <a:lvl4pPr>
              <a:defRPr sz="1100">
                <a:solidFill>
                  <a:srgbClr val="58666D"/>
                </a:solidFill>
              </a:defRPr>
            </a:lvl4pPr>
            <a:lvl5pPr>
              <a:defRPr sz="1100">
                <a:solidFill>
                  <a:srgbClr val="58666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</p:spTree>
    <p:extLst>
      <p:ext uri="{BB962C8B-B14F-4D97-AF65-F5344CB8AC3E}">
        <p14:creationId xmlns:p14="http://schemas.microsoft.com/office/powerpoint/2010/main" val="903454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+Textfel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60529" y="1308463"/>
            <a:ext cx="1441847" cy="91678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260529" y="2458607"/>
            <a:ext cx="1441847" cy="91678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1913790" y="1308463"/>
            <a:ext cx="5929313" cy="9167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1913791" y="2463265"/>
            <a:ext cx="5929313" cy="91212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260529" y="3604093"/>
            <a:ext cx="1441847" cy="91678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1913791" y="3608750"/>
            <a:ext cx="5929313" cy="91212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3" name="Textplatzhalter 37"/>
          <p:cNvSpPr>
            <a:spLocks noGrp="1"/>
          </p:cNvSpPr>
          <p:nvPr>
            <p:ph type="body" sz="quarter" idx="20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</p:spTree>
    <p:extLst>
      <p:ext uri="{BB962C8B-B14F-4D97-AF65-F5344CB8AC3E}">
        <p14:creationId xmlns:p14="http://schemas.microsoft.com/office/powerpoint/2010/main" val="214687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256194" y="1371399"/>
            <a:ext cx="4057116" cy="30849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16" name="Textplatzhalt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12" name="Textplatzhalt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4571074" y="1371399"/>
            <a:ext cx="3606275" cy="3084909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3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none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7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56194" y="1489860"/>
            <a:ext cx="7453429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5715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20398" y="1019895"/>
            <a:ext cx="5143500" cy="3103710"/>
          </a:xfrm>
          <a:prstGeom prst="rect">
            <a:avLst/>
          </a:prstGeom>
        </p:spPr>
      </p:pic>
      <p:sp>
        <p:nvSpPr>
          <p:cNvPr id="11" name="Ecken des Rechtecks auf der gleichen Seite abrunden 8"/>
          <p:cNvSpPr/>
          <p:nvPr userDrawn="1"/>
        </p:nvSpPr>
        <p:spPr>
          <a:xfrm rot="5400000">
            <a:off x="1853532" y="972216"/>
            <a:ext cx="1416053" cy="512311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04954" y="2825750"/>
            <a:ext cx="4622800" cy="1416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algn="l" defTabSz="685800" rtl="0" eaLnBrk="1" latinLnBrk="0" hangingPunct="1">
              <a:lnSpc>
                <a:spcPts val="2625"/>
              </a:lnSpc>
              <a:spcBef>
                <a:spcPct val="0"/>
              </a:spcBef>
              <a:spcAft>
                <a:spcPts val="1350"/>
              </a:spcAft>
              <a:buNone/>
              <a:defRPr lang="de-DE" sz="2000" b="1" i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299" y="3858017"/>
            <a:ext cx="1471996" cy="8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00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00250" y="-2000250"/>
            <a:ext cx="5143500" cy="9143999"/>
          </a:xfrm>
          <a:prstGeom prst="rect">
            <a:avLst/>
          </a:prstGeom>
        </p:spPr>
      </p:pic>
      <p:sp>
        <p:nvSpPr>
          <p:cNvPr id="9" name="Ecken des Rechtecks auf der gleichen Seite abrunden 8"/>
          <p:cNvSpPr/>
          <p:nvPr userDrawn="1"/>
        </p:nvSpPr>
        <p:spPr>
          <a:xfrm rot="5400000">
            <a:off x="1830366" y="995383"/>
            <a:ext cx="1416053" cy="50767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E6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04954" y="2825750"/>
            <a:ext cx="4622800" cy="1416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algn="l" defTabSz="685800" rtl="0" eaLnBrk="1" latinLnBrk="0" hangingPunct="1">
              <a:lnSpc>
                <a:spcPts val="2625"/>
              </a:lnSpc>
              <a:spcBef>
                <a:spcPct val="0"/>
              </a:spcBef>
              <a:spcAft>
                <a:spcPts val="1350"/>
              </a:spcAft>
              <a:buNone/>
              <a:defRPr lang="de-DE" sz="1800" b="1" i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Chapter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7672" y="691000"/>
            <a:ext cx="5029636" cy="21581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299" y="3858017"/>
            <a:ext cx="1471996" cy="8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4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9895" y="1019894"/>
            <a:ext cx="5143500" cy="3103710"/>
          </a:xfrm>
          <a:prstGeom prst="rect">
            <a:avLst/>
          </a:prstGeom>
        </p:spPr>
      </p:pic>
      <p:sp>
        <p:nvSpPr>
          <p:cNvPr id="7" name="Ecken des Rechtecks auf der gleichen Seite abrunden 8"/>
          <p:cNvSpPr/>
          <p:nvPr userDrawn="1"/>
        </p:nvSpPr>
        <p:spPr>
          <a:xfrm rot="16200000">
            <a:off x="5874415" y="929336"/>
            <a:ext cx="1416053" cy="512311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732715" y="2788505"/>
            <a:ext cx="4622800" cy="14104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algn="r" defTabSz="685800" rtl="0" eaLnBrk="1" latinLnBrk="0" hangingPunct="1">
              <a:lnSpc>
                <a:spcPts val="2625"/>
              </a:lnSpc>
              <a:spcBef>
                <a:spcPct val="0"/>
              </a:spcBef>
              <a:spcAft>
                <a:spcPts val="1350"/>
              </a:spcAft>
              <a:buNone/>
              <a:defRPr lang="de-DE" sz="1400" b="1" i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Last </a:t>
            </a:r>
            <a:r>
              <a:rPr lang="de-DE" dirty="0" err="1"/>
              <a:t>slide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4" y="3942766"/>
            <a:ext cx="1471996" cy="8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66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9895" y="1019894"/>
            <a:ext cx="5143500" cy="31037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2" y="3966513"/>
            <a:ext cx="1294866" cy="790839"/>
          </a:xfrm>
          <a:prstGeom prst="rect">
            <a:avLst/>
          </a:prstGeom>
        </p:spPr>
      </p:pic>
      <p:sp>
        <p:nvSpPr>
          <p:cNvPr id="7" name="Ecken des Rechtecks auf der gleichen Seite abrunden 8"/>
          <p:cNvSpPr/>
          <p:nvPr userDrawn="1"/>
        </p:nvSpPr>
        <p:spPr>
          <a:xfrm rot="16200000">
            <a:off x="5874415" y="929336"/>
            <a:ext cx="1416053" cy="512311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732715" y="2788505"/>
            <a:ext cx="4622800" cy="14104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algn="r" defTabSz="685800" rtl="0" eaLnBrk="1" latinLnBrk="0" hangingPunct="1">
              <a:lnSpc>
                <a:spcPts val="2625"/>
              </a:lnSpc>
              <a:spcBef>
                <a:spcPct val="0"/>
              </a:spcBef>
              <a:spcAft>
                <a:spcPts val="1350"/>
              </a:spcAft>
              <a:buNone/>
              <a:defRPr lang="de-DE" sz="1400" b="1" i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 err="1"/>
              <a:t>endslide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636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56194" y="1489860"/>
            <a:ext cx="7453429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5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5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-926" y="0"/>
            <a:ext cx="9144000" cy="960937"/>
          </a:xfrm>
          <a:prstGeom prst="rect">
            <a:avLst/>
          </a:prstGeom>
          <a:gradFill flip="none" rotWithShape="1">
            <a:gsLst>
              <a:gs pos="0">
                <a:srgbClr val="0069A4"/>
              </a:gs>
              <a:gs pos="100000">
                <a:srgbClr val="003E6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8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55" y="290229"/>
            <a:ext cx="946653" cy="4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94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56194" y="1489860"/>
            <a:ext cx="7453429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4" name="Textplatzhalt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71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12" name="Textplatzhalt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7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4065327" y="1498568"/>
            <a:ext cx="3657696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256194" y="1498568"/>
            <a:ext cx="3657696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193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fe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 userDrawn="1"/>
        </p:nvSpPr>
        <p:spPr>
          <a:xfrm>
            <a:off x="717552" y="2859105"/>
            <a:ext cx="3924299" cy="1349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27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TITEL</a:t>
            </a:r>
            <a:r>
              <a:rPr lang="de-DE" sz="2700" baseline="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DER PRÄSENTATION</a:t>
            </a:r>
            <a:br>
              <a:rPr lang="de-DE" sz="27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</a:br>
            <a:endParaRPr lang="de-DE" sz="2700" b="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260748" y="1478756"/>
            <a:ext cx="3754040" cy="273010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100">
                <a:solidFill>
                  <a:srgbClr val="58666D"/>
                </a:solidFill>
              </a:defRPr>
            </a:lvl3pPr>
            <a:lvl4pPr>
              <a:defRPr sz="1100">
                <a:solidFill>
                  <a:srgbClr val="58666D"/>
                </a:solidFill>
              </a:defRPr>
            </a:lvl4pPr>
            <a:lvl5pPr>
              <a:defRPr sz="1100">
                <a:solidFill>
                  <a:srgbClr val="58666D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quarter" idx="13"/>
          </p:nvPr>
        </p:nvSpPr>
        <p:spPr>
          <a:xfrm>
            <a:off x="4571075" y="1494053"/>
            <a:ext cx="3754040" cy="273010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100">
                <a:solidFill>
                  <a:srgbClr val="58666D"/>
                </a:solidFill>
              </a:defRPr>
            </a:lvl3pPr>
            <a:lvl4pPr>
              <a:defRPr sz="1100">
                <a:solidFill>
                  <a:srgbClr val="58666D"/>
                </a:solidFill>
              </a:defRPr>
            </a:lvl4pPr>
            <a:lvl5pPr>
              <a:defRPr sz="1100">
                <a:solidFill>
                  <a:srgbClr val="58666D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</p:spTree>
    <p:extLst>
      <p:ext uri="{BB962C8B-B14F-4D97-AF65-F5344CB8AC3E}">
        <p14:creationId xmlns:p14="http://schemas.microsoft.com/office/powerpoint/2010/main" val="171218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+Textfel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60529" y="1308463"/>
            <a:ext cx="1441847" cy="91678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260529" y="2458607"/>
            <a:ext cx="1441847" cy="91678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1913790" y="1308463"/>
            <a:ext cx="5929313" cy="9167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1913791" y="2463265"/>
            <a:ext cx="5929313" cy="91212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260529" y="3604093"/>
            <a:ext cx="1441847" cy="91678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1913791" y="3608750"/>
            <a:ext cx="5929313" cy="91212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64"/>
                </a:solidFill>
              </a:defRPr>
            </a:lvl1pPr>
            <a:lvl2pPr>
              <a:defRPr sz="1100">
                <a:solidFill>
                  <a:srgbClr val="58666D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3" name="Textplatzhalter 37"/>
          <p:cNvSpPr>
            <a:spLocks noGrp="1"/>
          </p:cNvSpPr>
          <p:nvPr>
            <p:ph type="body" sz="quarter" idx="20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56194" y="186181"/>
            <a:ext cx="6850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cap="none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Header</a:t>
            </a: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256194" y="637682"/>
            <a:ext cx="6850000" cy="290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de-DE" sz="120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7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56194" y="1489860"/>
            <a:ext cx="7453429" cy="23678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Aft>
                <a:spcPts val="375"/>
              </a:spcAft>
              <a:buClr>
                <a:srgbClr val="005468"/>
              </a:buClr>
              <a:buSzPct val="60000"/>
              <a:buFont typeface="Arial" charset="0"/>
              <a:buChar char="•"/>
              <a:defRPr lang="de-DE" sz="12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4525" indent="-257175">
              <a:lnSpc>
                <a:spcPct val="100000"/>
              </a:lnSpc>
              <a:spcAft>
                <a:spcPts val="375"/>
              </a:spcAft>
              <a:buSzPct val="60000"/>
              <a:buFont typeface="Arial" charset="0"/>
              <a:buChar char="•"/>
              <a:defRPr sz="1100">
                <a:solidFill>
                  <a:schemeClr val="tx1"/>
                </a:solidFill>
              </a:defRPr>
            </a:lvl2pPr>
            <a:lvl3pPr marL="817425" indent="-257175">
              <a:lnSpc>
                <a:spcPct val="100000"/>
              </a:lnSpc>
              <a:spcAft>
                <a:spcPts val="375"/>
              </a:spcAft>
              <a:buFont typeface="Arial" charset="0"/>
              <a:buChar char="•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80697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20398" y="1019895"/>
            <a:ext cx="5143500" cy="3103710"/>
          </a:xfrm>
          <a:prstGeom prst="rect">
            <a:avLst/>
          </a:prstGeom>
        </p:spPr>
      </p:pic>
      <p:sp>
        <p:nvSpPr>
          <p:cNvPr id="11" name="Ecken des Rechtecks auf der gleichen Seite abrunden 8"/>
          <p:cNvSpPr/>
          <p:nvPr userDrawn="1"/>
        </p:nvSpPr>
        <p:spPr>
          <a:xfrm rot="5400000">
            <a:off x="1853532" y="972216"/>
            <a:ext cx="1416053" cy="512311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04954" y="2825750"/>
            <a:ext cx="4622800" cy="1416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algn="l" defTabSz="685800" rtl="0" eaLnBrk="1" latinLnBrk="0" hangingPunct="1">
              <a:lnSpc>
                <a:spcPts val="2625"/>
              </a:lnSpc>
              <a:spcBef>
                <a:spcPct val="0"/>
              </a:spcBef>
              <a:spcAft>
                <a:spcPts val="1350"/>
              </a:spcAft>
              <a:buNone/>
              <a:defRPr lang="de-DE" sz="2000" b="1" i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299" y="3858017"/>
            <a:ext cx="1471996" cy="8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2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00250" y="-2000250"/>
            <a:ext cx="5143500" cy="9143999"/>
          </a:xfrm>
          <a:prstGeom prst="rect">
            <a:avLst/>
          </a:prstGeom>
        </p:spPr>
      </p:pic>
      <p:sp>
        <p:nvSpPr>
          <p:cNvPr id="9" name="Ecken des Rechtecks auf der gleichen Seite abrunden 8"/>
          <p:cNvSpPr/>
          <p:nvPr userDrawn="1"/>
        </p:nvSpPr>
        <p:spPr>
          <a:xfrm rot="5400000">
            <a:off x="1830366" y="995383"/>
            <a:ext cx="1416053" cy="50767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E6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04954" y="2825750"/>
            <a:ext cx="4622800" cy="1416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algn="l" defTabSz="685800" rtl="0" eaLnBrk="1" latinLnBrk="0" hangingPunct="1">
              <a:lnSpc>
                <a:spcPts val="2625"/>
              </a:lnSpc>
              <a:spcBef>
                <a:spcPct val="0"/>
              </a:spcBef>
              <a:spcAft>
                <a:spcPts val="1350"/>
              </a:spcAft>
              <a:buNone/>
              <a:defRPr lang="de-DE" sz="1800" b="1" i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Chapter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7672" y="691000"/>
            <a:ext cx="5029636" cy="21581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299" y="3858017"/>
            <a:ext cx="1471996" cy="8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8414142" y="4871483"/>
            <a:ext cx="6161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1CE0B6-6D23-514B-B34E-65EF1832FEB7}" type="slidenum">
              <a:rPr lang="de-DE" sz="700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de-DE" sz="80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platzhalter 2"/>
          <p:cNvSpPr txBox="1">
            <a:spLocks/>
          </p:cNvSpPr>
          <p:nvPr userDrawn="1"/>
        </p:nvSpPr>
        <p:spPr>
          <a:xfrm>
            <a:off x="52387" y="4890770"/>
            <a:ext cx="2645741" cy="24497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/>
              <a:buNone/>
              <a:defRPr sz="980" b="0" i="0" kern="12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700" dirty="0">
                <a:solidFill>
                  <a:schemeClr val="tx1">
                    <a:lumMod val="50000"/>
                  </a:schemeClr>
                </a:solidFill>
              </a:rPr>
              <a:t>МД Електроник</a:t>
            </a:r>
            <a:r>
              <a:rPr lang="de-DE" sz="700" dirty="0">
                <a:solidFill>
                  <a:schemeClr val="tx1">
                    <a:lumMod val="50000"/>
                  </a:schemeClr>
                </a:solidFill>
              </a:rPr>
              <a:t>| </a:t>
            </a:r>
            <a:r>
              <a:rPr lang="bg-BG" sz="700" dirty="0">
                <a:solidFill>
                  <a:schemeClr val="tx1">
                    <a:lumMod val="50000"/>
                  </a:schemeClr>
                </a:solidFill>
              </a:rPr>
              <a:t>2023</a:t>
            </a:r>
            <a:endParaRPr lang="de-DE" sz="7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-926" y="0"/>
            <a:ext cx="9144000" cy="960937"/>
          </a:xfrm>
          <a:prstGeom prst="rect">
            <a:avLst/>
          </a:prstGeom>
          <a:gradFill flip="none" rotWithShape="1">
            <a:gsLst>
              <a:gs pos="0">
                <a:srgbClr val="0069A4"/>
              </a:gs>
              <a:gs pos="100000">
                <a:srgbClr val="003E6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68583" y="267089"/>
            <a:ext cx="94496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84" r:id="rId2"/>
    <p:sldLayoutId id="2147483765" r:id="rId3"/>
    <p:sldLayoutId id="2147483746" r:id="rId4"/>
    <p:sldLayoutId id="2147483748" r:id="rId5"/>
    <p:sldLayoutId id="2147483734" r:id="rId6"/>
    <p:sldLayoutId id="2147483766" r:id="rId7"/>
    <p:sldLayoutId id="2147483755" r:id="rId8"/>
    <p:sldLayoutId id="2147483754" r:id="rId9"/>
    <p:sldLayoutId id="2147483763" r:id="rId10"/>
    <p:sldLayoutId id="2147483768" r:id="rId11"/>
    <p:sldLayoutId id="2147483769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BCDE7724-66BA-4959-B1BC-82B24C99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1F09224-0FF3-45A3-8A18-A91D30F7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090491D-4033-4529-B974-55091B0A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dirty="0"/>
              <a:t>2023</a:t>
            </a:r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0126C9F-5195-4F49-B76D-18B8C25CE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A69D494-E163-4E01-A7B0-DC7B1A055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938E-0313-4355-8DA2-76D3D386F5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116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8197395" y="4794538"/>
            <a:ext cx="79629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75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      </a:t>
            </a:r>
            <a:fld id="{BF1CE0B6-6D23-514B-B34E-65EF1832FEB7}" type="slidenum">
              <a:rPr lang="de-DE" sz="90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de-DE" sz="9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platzhalter 2"/>
          <p:cNvSpPr txBox="1">
            <a:spLocks/>
          </p:cNvSpPr>
          <p:nvPr userDrawn="1"/>
        </p:nvSpPr>
        <p:spPr>
          <a:xfrm>
            <a:off x="87684" y="4878888"/>
            <a:ext cx="8994439" cy="21920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/>
              <a:buNone/>
              <a:defRPr sz="980" b="0" i="0" kern="12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tx2"/>
                </a:solidFill>
              </a:rPr>
              <a:t>MD</a:t>
            </a:r>
            <a:r>
              <a:rPr lang="de-DE" sz="900" baseline="0" dirty="0">
                <a:solidFill>
                  <a:schemeClr val="tx2"/>
                </a:solidFill>
              </a:rPr>
              <a:t> Elektronik</a:t>
            </a:r>
            <a:r>
              <a:rPr lang="de-DE" sz="900" dirty="0">
                <a:solidFill>
                  <a:schemeClr val="tx2"/>
                </a:solidFill>
              </a:rPr>
              <a:t> (BG)</a:t>
            </a:r>
            <a:r>
              <a:rPr lang="bg-BG" sz="900" dirty="0">
                <a:solidFill>
                  <a:schemeClr val="tx2"/>
                </a:solidFill>
              </a:rPr>
              <a:t> </a:t>
            </a:r>
            <a:r>
              <a:rPr lang="de-DE" sz="900" dirty="0">
                <a:solidFill>
                  <a:schemeClr val="tx2"/>
                </a:solidFill>
              </a:rPr>
              <a:t>| 202</a:t>
            </a:r>
            <a:r>
              <a:rPr lang="bg-BG" sz="900" dirty="0">
                <a:solidFill>
                  <a:schemeClr val="tx2"/>
                </a:solidFill>
              </a:rPr>
              <a:t>3</a:t>
            </a:r>
            <a:endParaRPr lang="de-DE" sz="900" dirty="0">
              <a:solidFill>
                <a:schemeClr val="tx2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-926" y="0"/>
            <a:ext cx="9144000" cy="960937"/>
          </a:xfrm>
          <a:prstGeom prst="rect">
            <a:avLst/>
          </a:prstGeom>
          <a:gradFill flip="none" rotWithShape="1">
            <a:gsLst>
              <a:gs pos="0">
                <a:srgbClr val="0069A4"/>
              </a:gs>
              <a:gs pos="100000">
                <a:srgbClr val="003E6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68583" y="267089"/>
            <a:ext cx="94496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0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e/url?sa=i&amp;rct=j&amp;q=&amp;esrc=s&amp;source=images&amp;cd=&amp;cad=rja&amp;uact=8&amp;ved=&amp;url=https://www.shutterstock.com/search/employee-icon?section%3D1%26sort%3Dpopular%26image_type%3Dillustration%26search_source%3Dbase_related_searches%26language%3Den&amp;psig=AOvVaw1_UCfatJGXHjrrAbNt-K4M&amp;ust=1575446056474840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82AC580-E507-49BF-9E5E-3806BDEE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4" y="3127993"/>
            <a:ext cx="4246941" cy="1116462"/>
          </a:xfrm>
        </p:spPr>
        <p:txBody>
          <a:bodyPr/>
          <a:lstStyle/>
          <a:p>
            <a:pPr algn="ctr"/>
            <a:r>
              <a:rPr lang="bg-BG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Компания</a:t>
            </a:r>
            <a:br>
              <a:rPr lang="bg-BG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 Електроник</a:t>
            </a:r>
            <a:b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99412B69-7887-49E2-BBEA-5BE3D84DC6B7}"/>
              </a:ext>
            </a:extLst>
          </p:cNvPr>
          <p:cNvSpPr txBox="1">
            <a:spLocks/>
          </p:cNvSpPr>
          <p:nvPr/>
        </p:nvSpPr>
        <p:spPr>
          <a:xfrm>
            <a:off x="180000" y="180000"/>
            <a:ext cx="6760385" cy="6875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/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МД Електроник България</a:t>
            </a:r>
          </a:p>
          <a:p>
            <a:r>
              <a:rPr lang="bg-BG" sz="1800" b="0" dirty="0">
                <a:latin typeface="Arial" panose="020B0604020202020204" pitchFamily="34" charset="0"/>
                <a:cs typeface="Arial" panose="020B0604020202020204" pitchFamily="34" charset="0"/>
              </a:rPr>
              <a:t>Стажове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804B920-9917-4DAD-8B09-A8657E9F4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964" y="1754893"/>
            <a:ext cx="3806177" cy="2008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bg-BG" sz="1100" b="1" i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Стажове за 2023 г. в отделите:</a:t>
            </a:r>
          </a:p>
          <a:p>
            <a:pPr marL="34290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bg-BG" sz="11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Производство</a:t>
            </a:r>
          </a:p>
          <a:p>
            <a:pPr marL="34290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bg-BG" sz="11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Индустриален инженеринг</a:t>
            </a:r>
          </a:p>
          <a:p>
            <a:pPr marL="34290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bg-BG" sz="11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Логистика / Планиране</a:t>
            </a:r>
          </a:p>
          <a:p>
            <a:pPr marL="34290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bg-BG" sz="11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Качество</a:t>
            </a:r>
          </a:p>
          <a:p>
            <a:pPr marL="34290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bg-BG" sz="11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ЗБУТ </a:t>
            </a:r>
          </a:p>
          <a:p>
            <a:pPr marL="34290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bg-BG" sz="11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Лаборатория</a:t>
            </a:r>
          </a:p>
          <a:p>
            <a:pPr marL="34290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bg-BG" sz="11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Човешки ресурси / Финанси </a:t>
            </a:r>
            <a:endParaRPr lang="bg-BG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DEFFB-1080-4131-8564-B91399E2288C}"/>
              </a:ext>
            </a:extLst>
          </p:cNvPr>
          <p:cNvSpPr txBox="1"/>
          <p:nvPr/>
        </p:nvSpPr>
        <p:spPr>
          <a:xfrm>
            <a:off x="4811006" y="2437008"/>
            <a:ext cx="3808559" cy="1953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bg-BG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rPr>
              <a:t>    </a:t>
            </a:r>
            <a:r>
              <a:rPr lang="bg-BG" sz="1100" b="1" i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rPr>
              <a:t>Стажове са</a:t>
            </a:r>
            <a:r>
              <a:rPr lang="bg-BG" sz="11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rPr>
              <a:t>:</a:t>
            </a:r>
            <a:endParaRPr lang="bg-BG" sz="1100" u="sng" dirty="0">
              <a:solidFill>
                <a:schemeClr val="tx2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bg-BG" sz="105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bg-BG" sz="10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Платени – 1000 лв. месечно на трудови договори</a:t>
            </a:r>
          </a:p>
          <a:p>
            <a:pPr>
              <a:lnSpc>
                <a:spcPct val="150000"/>
              </a:lnSpc>
            </a:pPr>
            <a:r>
              <a:rPr lang="bg-BG" sz="10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с възможност да се възползват от:</a:t>
            </a:r>
            <a:r>
              <a:rPr lang="bg-BG" sz="105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bg-BG" sz="10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- Ваучери</a:t>
            </a:r>
          </a:p>
          <a:p>
            <a:pPr lvl="1">
              <a:lnSpc>
                <a:spcPct val="150000"/>
              </a:lnSpc>
            </a:pPr>
            <a:r>
              <a:rPr lang="bg-BG" sz="10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- Допълнително здравно осигуряване</a:t>
            </a:r>
          </a:p>
          <a:p>
            <a:pPr lvl="1">
              <a:lnSpc>
                <a:spcPct val="150000"/>
              </a:lnSpc>
            </a:pPr>
            <a:r>
              <a:rPr lang="bg-BG" sz="10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- Намаления в големи вериги магазини</a:t>
            </a:r>
          </a:p>
          <a:p>
            <a:pPr>
              <a:lnSpc>
                <a:spcPct val="150000"/>
              </a:lnSpc>
            </a:pPr>
            <a:r>
              <a:rPr lang="bg-BG" sz="10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Допълнително може да осигурим настаняване                  транспорт.</a:t>
            </a:r>
            <a:endParaRPr lang="en-US" sz="1050" i="1" dirty="0" err="1">
              <a:solidFill>
                <a:schemeClr val="tx2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134,068 Employee Benefits Illustrations &amp; Clip Art - iStock">
            <a:extLst>
              <a:ext uri="{FF2B5EF4-FFF2-40B4-BE49-F238E27FC236}">
                <a16:creationId xmlns:a16="http://schemas.microsoft.com/office/drawing/2014/main" id="{60C86CC2-6BB3-414F-AEDF-3739D86A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3831107"/>
            <a:ext cx="3363300" cy="10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D5F685A-B5EE-4C78-9357-9BB01C720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140" y="1076153"/>
            <a:ext cx="1754425" cy="12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DDC36-D391-4D43-8831-D6549CB7D1CC}"/>
              </a:ext>
            </a:extLst>
          </p:cNvPr>
          <p:cNvSpPr txBox="1"/>
          <p:nvPr/>
        </p:nvSpPr>
        <p:spPr>
          <a:xfrm>
            <a:off x="2984204" y="1112875"/>
            <a:ext cx="3232297" cy="3898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bg-BG" sz="1400" b="1" i="1" u="sng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Платени стажантски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40537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7"/>
          <p:cNvSpPr/>
          <p:nvPr>
            <p:custDataLst>
              <p:tags r:id="rId1"/>
            </p:custDataLst>
          </p:nvPr>
        </p:nvSpPr>
        <p:spPr bwMode="auto">
          <a:xfrm>
            <a:off x="1888515" y="1842583"/>
            <a:ext cx="703385" cy="3407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>
              <a:spcAft>
                <a:spcPct val="0"/>
              </a:spcAft>
              <a:tabLst>
                <a:tab pos="266693" algn="l"/>
                <a:tab pos="631809" algn="l"/>
                <a:tab pos="981050" algn="l"/>
              </a:tabLst>
              <a:defRPr/>
            </a:pPr>
            <a:r>
              <a:rPr lang="de-DE" altLang="de-DE" sz="1800" dirty="0">
                <a:solidFill>
                  <a:schemeClr val="bg1"/>
                </a:solidFill>
              </a:rPr>
              <a:t>Text</a:t>
            </a:r>
            <a:endParaRPr lang="en-AU" altLang="de-DE" sz="1800" dirty="0">
              <a:solidFill>
                <a:schemeClr val="bg1"/>
              </a:solidFill>
            </a:endParaRP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0C3972C9-2C6E-46DB-ADD1-DF48C5B6A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" y="180000"/>
            <a:ext cx="6850062" cy="581025"/>
          </a:xfrm>
        </p:spPr>
        <p:txBody>
          <a:bodyPr/>
          <a:lstStyle/>
          <a:p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МД Електроник България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r>
              <a:rPr lang="bg-BG" sz="1800" b="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bg-BG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софия</a:t>
            </a:r>
            <a:r>
              <a:rPr lang="bg-BG" sz="1800" b="0" dirty="0">
                <a:latin typeface="Arial" panose="020B0604020202020204" pitchFamily="34" charset="0"/>
                <a:cs typeface="Arial" panose="020B0604020202020204" pitchFamily="34" charset="0"/>
              </a:rPr>
              <a:t> за нуждите на групата</a:t>
            </a:r>
          </a:p>
          <a:p>
            <a:pPr>
              <a:lnSpc>
                <a:spcPct val="100000"/>
              </a:lnSpc>
            </a:pPr>
            <a:endParaRPr lang="bg-BG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EC98F7-9CB0-45DB-8267-0374CC0FA227}"/>
              </a:ext>
            </a:extLst>
          </p:cNvPr>
          <p:cNvSpPr/>
          <p:nvPr/>
        </p:nvSpPr>
        <p:spPr>
          <a:xfrm>
            <a:off x="1531089" y="1417774"/>
            <a:ext cx="5876260" cy="2856515"/>
          </a:xfrm>
          <a:prstGeom prst="roundRect">
            <a:avLst/>
          </a:prstGeom>
          <a:solidFill>
            <a:srgbClr val="F5FA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bg-BG" sz="1400" b="1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 център за компетентност София, 2023г.</a:t>
            </a:r>
            <a:endParaRPr lang="bg-BG" sz="1200" b="1" i="1" dirty="0">
              <a:solidFill>
                <a:srgbClr val="003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800" indent="-171450" algn="just">
              <a:lnSpc>
                <a:spcPts val="15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който предстои да бъде изграден през 2023г. в гр. София, за да обслужва нуждите на групата, като има </a:t>
            </a:r>
            <a:r>
              <a:rPr lang="en-US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 </a:t>
            </a: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1во и 2ро ниво;</a:t>
            </a:r>
          </a:p>
          <a:p>
            <a:pPr marL="514800" lvl="1" indent="-172800" algn="just">
              <a:lnSpc>
                <a:spcPts val="1500"/>
              </a:lnSpc>
              <a:spcBef>
                <a:spcPts val="600"/>
              </a:spcBef>
              <a:spcAft>
                <a:spcPts val="200"/>
              </a:spcAft>
              <a:buClr>
                <a:srgbClr val="005468"/>
              </a:buClr>
              <a:buNone/>
            </a:pP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Допълнителни функции, които предстои да бъдат позиционирани в България, за да обслужват нуждите на Групата: </a:t>
            </a:r>
          </a:p>
          <a:p>
            <a:pPr marL="514800" indent="-172800" algn="just">
              <a:lnSpc>
                <a:spcPts val="14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 </a:t>
            </a: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жизнения</a:t>
            </a:r>
            <a:r>
              <a:rPr lang="ru-RU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цикъл на продукта; </a:t>
            </a:r>
          </a:p>
          <a:p>
            <a:pPr marL="514800" indent="-172800" algn="just">
              <a:lnSpc>
                <a:spcPts val="1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 поддръжка;</a:t>
            </a:r>
            <a:r>
              <a:rPr lang="en-US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180000" algn="just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</a:t>
            </a:r>
            <a:r>
              <a:rPr lang="en-US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/времена</a:t>
            </a:r>
            <a:r>
              <a:rPr lang="en-US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разходни норми;</a:t>
            </a:r>
          </a:p>
          <a:p>
            <a:pPr marL="720000" lvl="1" indent="-180000"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1200" i="1" dirty="0">
                <a:solidFill>
                  <a:srgbClr val="003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 на производствени, логистични и др. процеси;</a:t>
            </a:r>
            <a:endParaRPr lang="en-US" sz="1200" i="1" dirty="0">
              <a:solidFill>
                <a:srgbClr val="003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6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39">
            <a:extLst>
              <a:ext uri="{FF2B5EF4-FFF2-40B4-BE49-F238E27FC236}">
                <a16:creationId xmlns:a16="http://schemas.microsoft.com/office/drawing/2014/main" id="{D578AAC0-26CA-438D-9B53-3D872B3F1220}"/>
              </a:ext>
            </a:extLst>
          </p:cNvPr>
          <p:cNvSpPr/>
          <p:nvPr/>
        </p:nvSpPr>
        <p:spPr>
          <a:xfrm>
            <a:off x="320780" y="1293944"/>
            <a:ext cx="2693713" cy="995178"/>
          </a:xfrm>
          <a:prstGeom prst="roundRect">
            <a:avLst/>
          </a:prstGeom>
          <a:solidFill>
            <a:srgbClr val="93B8EC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s Rechteck 31">
            <a:extLst>
              <a:ext uri="{FF2B5EF4-FFF2-40B4-BE49-F238E27FC236}">
                <a16:creationId xmlns:a16="http://schemas.microsoft.com/office/drawing/2014/main" id="{F4E4B2E3-CA17-4CE7-B640-D45921BB2919}"/>
              </a:ext>
            </a:extLst>
          </p:cNvPr>
          <p:cNvSpPr/>
          <p:nvPr/>
        </p:nvSpPr>
        <p:spPr>
          <a:xfrm>
            <a:off x="320780" y="2452206"/>
            <a:ext cx="2693713" cy="995178"/>
          </a:xfrm>
          <a:prstGeom prst="roundRect">
            <a:avLst/>
          </a:prstGeom>
          <a:solidFill>
            <a:srgbClr val="93B8EC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Abgerundetes Rechteck 32">
            <a:extLst>
              <a:ext uri="{FF2B5EF4-FFF2-40B4-BE49-F238E27FC236}">
                <a16:creationId xmlns:a16="http://schemas.microsoft.com/office/drawing/2014/main" id="{8A7C1E89-099A-4A8F-8BBF-81907DBB5D25}"/>
              </a:ext>
            </a:extLst>
          </p:cNvPr>
          <p:cNvSpPr/>
          <p:nvPr/>
        </p:nvSpPr>
        <p:spPr>
          <a:xfrm>
            <a:off x="320780" y="3610468"/>
            <a:ext cx="2693713" cy="995178"/>
          </a:xfrm>
          <a:prstGeom prst="roundRect">
            <a:avLst/>
          </a:prstGeom>
          <a:solidFill>
            <a:srgbClr val="93B8EC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42">
            <a:extLst>
              <a:ext uri="{FF2B5EF4-FFF2-40B4-BE49-F238E27FC236}">
                <a16:creationId xmlns:a16="http://schemas.microsoft.com/office/drawing/2014/main" id="{D4FD0E6B-A1BC-462E-B1F4-E417858E2401}"/>
              </a:ext>
            </a:extLst>
          </p:cNvPr>
          <p:cNvSpPr/>
          <p:nvPr/>
        </p:nvSpPr>
        <p:spPr>
          <a:xfrm>
            <a:off x="3181694" y="2436839"/>
            <a:ext cx="2693713" cy="995178"/>
          </a:xfrm>
          <a:prstGeom prst="roundRect">
            <a:avLst/>
          </a:prstGeom>
          <a:solidFill>
            <a:srgbClr val="93B8EC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Abgerundetes Rechteck 47">
            <a:extLst>
              <a:ext uri="{FF2B5EF4-FFF2-40B4-BE49-F238E27FC236}">
                <a16:creationId xmlns:a16="http://schemas.microsoft.com/office/drawing/2014/main" id="{5853C33C-7230-4270-8302-846B2E4570AD}"/>
              </a:ext>
            </a:extLst>
          </p:cNvPr>
          <p:cNvSpPr/>
          <p:nvPr/>
        </p:nvSpPr>
        <p:spPr>
          <a:xfrm>
            <a:off x="3213171" y="3610468"/>
            <a:ext cx="2693713" cy="995178"/>
          </a:xfrm>
          <a:prstGeom prst="roundRect">
            <a:avLst/>
          </a:prstGeom>
          <a:solidFill>
            <a:srgbClr val="93B8EC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Abgerundetes Rechteck 48">
            <a:extLst>
              <a:ext uri="{FF2B5EF4-FFF2-40B4-BE49-F238E27FC236}">
                <a16:creationId xmlns:a16="http://schemas.microsoft.com/office/drawing/2014/main" id="{EF80690F-9454-44EC-A0C2-69EDA560091C}"/>
              </a:ext>
            </a:extLst>
          </p:cNvPr>
          <p:cNvSpPr/>
          <p:nvPr/>
        </p:nvSpPr>
        <p:spPr>
          <a:xfrm>
            <a:off x="3181695" y="1293944"/>
            <a:ext cx="2693713" cy="995178"/>
          </a:xfrm>
          <a:prstGeom prst="roundRect">
            <a:avLst/>
          </a:prstGeom>
          <a:solidFill>
            <a:srgbClr val="93B8EC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49">
            <a:extLst>
              <a:ext uri="{FF2B5EF4-FFF2-40B4-BE49-F238E27FC236}">
                <a16:creationId xmlns:a16="http://schemas.microsoft.com/office/drawing/2014/main" id="{8CA2179A-E7F5-443E-9E98-4FF00323376A}"/>
              </a:ext>
            </a:extLst>
          </p:cNvPr>
          <p:cNvSpPr/>
          <p:nvPr/>
        </p:nvSpPr>
        <p:spPr>
          <a:xfrm>
            <a:off x="6042611" y="3610468"/>
            <a:ext cx="2693713" cy="995178"/>
          </a:xfrm>
          <a:prstGeom prst="roundRect">
            <a:avLst/>
          </a:prstGeom>
          <a:solidFill>
            <a:srgbClr val="93B8EC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Abgerundetes Rechteck 51">
            <a:extLst>
              <a:ext uri="{FF2B5EF4-FFF2-40B4-BE49-F238E27FC236}">
                <a16:creationId xmlns:a16="http://schemas.microsoft.com/office/drawing/2014/main" id="{EA341834-D91B-4179-984A-1B198359E908}"/>
              </a:ext>
            </a:extLst>
          </p:cNvPr>
          <p:cNvSpPr/>
          <p:nvPr/>
        </p:nvSpPr>
        <p:spPr>
          <a:xfrm>
            <a:off x="6042611" y="1293944"/>
            <a:ext cx="2693713" cy="995178"/>
          </a:xfrm>
          <a:prstGeom prst="roundRect">
            <a:avLst/>
          </a:prstGeom>
          <a:solidFill>
            <a:srgbClr val="93B8EC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bgerundetes Rechteck 21">
            <a:extLst>
              <a:ext uri="{FF2B5EF4-FFF2-40B4-BE49-F238E27FC236}">
                <a16:creationId xmlns:a16="http://schemas.microsoft.com/office/drawing/2014/main" id="{0D07401D-A81D-4EB1-AFD0-67728CA8E95B}"/>
              </a:ext>
            </a:extLst>
          </p:cNvPr>
          <p:cNvSpPr/>
          <p:nvPr/>
        </p:nvSpPr>
        <p:spPr>
          <a:xfrm>
            <a:off x="6042611" y="2432649"/>
            <a:ext cx="2693713" cy="995178"/>
          </a:xfrm>
          <a:prstGeom prst="roundRect">
            <a:avLst/>
          </a:prstGeom>
          <a:solidFill>
            <a:srgbClr val="93B8EC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BBBDFC08-4CFB-4736-A5D2-881C47FEB975}"/>
              </a:ext>
            </a:extLst>
          </p:cNvPr>
          <p:cNvSpPr txBox="1"/>
          <p:nvPr/>
        </p:nvSpPr>
        <p:spPr>
          <a:xfrm>
            <a:off x="801922" y="1546701"/>
            <a:ext cx="1999641" cy="680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0069A4"/>
                </a:solidFill>
                <a:latin typeface="Arial" charset="0"/>
                <a:ea typeface="Arial" charset="0"/>
                <a:cs typeface="Arial" charset="0"/>
              </a:rPr>
              <a:t>Years experience in the automotive industry</a:t>
            </a:r>
          </a:p>
        </p:txBody>
      </p:sp>
      <p:sp>
        <p:nvSpPr>
          <p:cNvPr id="15" name="Textfeld 25">
            <a:extLst>
              <a:ext uri="{FF2B5EF4-FFF2-40B4-BE49-F238E27FC236}">
                <a16:creationId xmlns:a16="http://schemas.microsoft.com/office/drawing/2014/main" id="{C18C1F7B-4404-437E-A66D-8B1CF79C0D9E}"/>
              </a:ext>
            </a:extLst>
          </p:cNvPr>
          <p:cNvSpPr txBox="1"/>
          <p:nvPr/>
        </p:nvSpPr>
        <p:spPr>
          <a:xfrm>
            <a:off x="3688811" y="2707469"/>
            <a:ext cx="1999641" cy="680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0069A4"/>
                </a:solidFill>
                <a:latin typeface="Arial" charset="0"/>
                <a:ea typeface="Arial" charset="0"/>
                <a:cs typeface="Arial" charset="0"/>
              </a:rPr>
              <a:t>Global </a:t>
            </a:r>
            <a:r>
              <a:rPr lang="de-DE" sz="1200" dirty="0">
                <a:solidFill>
                  <a:srgbClr val="0069A4"/>
                </a:solidFill>
                <a:latin typeface="Arial" charset="0"/>
                <a:ea typeface="Arial" charset="0"/>
                <a:cs typeface="Arial" charset="0"/>
              </a:rPr>
              <a:t>production- &amp; sales network</a:t>
            </a:r>
          </a:p>
        </p:txBody>
      </p:sp>
      <p:sp>
        <p:nvSpPr>
          <p:cNvPr id="16" name="Textfeld 26">
            <a:extLst>
              <a:ext uri="{FF2B5EF4-FFF2-40B4-BE49-F238E27FC236}">
                <a16:creationId xmlns:a16="http://schemas.microsoft.com/office/drawing/2014/main" id="{E35658EC-8F93-4F44-BB5F-5AB38D6799F4}"/>
              </a:ext>
            </a:extLst>
          </p:cNvPr>
          <p:cNvSpPr txBox="1"/>
          <p:nvPr/>
        </p:nvSpPr>
        <p:spPr>
          <a:xfrm>
            <a:off x="6520501" y="3752007"/>
            <a:ext cx="2157257" cy="7840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Accredited Test Laboratories - </a:t>
            </a: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MD Germany and MD Czech Republic</a:t>
            </a:r>
            <a:endParaRPr lang="de-DE" sz="1200" dirty="0">
              <a:solidFill>
                <a:schemeClr val="tx2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feld 27">
            <a:extLst>
              <a:ext uri="{FF2B5EF4-FFF2-40B4-BE49-F238E27FC236}">
                <a16:creationId xmlns:a16="http://schemas.microsoft.com/office/drawing/2014/main" id="{94F3EF7A-D932-406D-8583-4CCEE3663D89}"/>
              </a:ext>
            </a:extLst>
          </p:cNvPr>
          <p:cNvSpPr txBox="1"/>
          <p:nvPr/>
        </p:nvSpPr>
        <p:spPr>
          <a:xfrm>
            <a:off x="801922" y="2565857"/>
            <a:ext cx="2212571" cy="75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Volume supplier </a:t>
            </a:r>
            <a:r>
              <a:rPr lang="de-DE" sz="1200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– over 160 million MD products in more than 18,000 variations annually</a:t>
            </a:r>
            <a:endParaRPr lang="de-DE" sz="1200" b="1" dirty="0">
              <a:solidFill>
                <a:srgbClr val="003E6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28">
            <a:extLst>
              <a:ext uri="{FF2B5EF4-FFF2-40B4-BE49-F238E27FC236}">
                <a16:creationId xmlns:a16="http://schemas.microsoft.com/office/drawing/2014/main" id="{5529A4DD-3925-4AB2-83CD-E72346DF8B1E}"/>
              </a:ext>
            </a:extLst>
          </p:cNvPr>
          <p:cNvSpPr txBox="1"/>
          <p:nvPr/>
        </p:nvSpPr>
        <p:spPr>
          <a:xfrm>
            <a:off x="3665854" y="3875696"/>
            <a:ext cx="2294034" cy="680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Approx.</a:t>
            </a:r>
            <a:r>
              <a:rPr lang="de-DE" sz="1200" b="1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 5,500 employees </a:t>
            </a:r>
            <a:r>
              <a:rPr lang="de-DE" sz="1200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worldwide</a:t>
            </a:r>
          </a:p>
        </p:txBody>
      </p:sp>
      <p:sp>
        <p:nvSpPr>
          <p:cNvPr id="19" name="Textfeld 29">
            <a:extLst>
              <a:ext uri="{FF2B5EF4-FFF2-40B4-BE49-F238E27FC236}">
                <a16:creationId xmlns:a16="http://schemas.microsoft.com/office/drawing/2014/main" id="{6D6113F0-7600-4402-89E7-17E976BA25F8}"/>
              </a:ext>
            </a:extLst>
          </p:cNvPr>
          <p:cNvSpPr txBox="1"/>
          <p:nvPr/>
        </p:nvSpPr>
        <p:spPr>
          <a:xfrm>
            <a:off x="6498836" y="1461923"/>
            <a:ext cx="2198575" cy="680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Supplier of products for over</a:t>
            </a:r>
          </a:p>
          <a:p>
            <a:r>
              <a:rPr lang="de-DE" sz="1200" b="1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350 car models </a:t>
            </a:r>
            <a:r>
              <a:rPr lang="de-DE" sz="1200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from more than </a:t>
            </a:r>
            <a:r>
              <a:rPr lang="de-DE" sz="1200" b="1" dirty="0">
                <a:solidFill>
                  <a:srgbClr val="003E64"/>
                </a:solidFill>
                <a:latin typeface="Arial" charset="0"/>
                <a:ea typeface="Arial" charset="0"/>
                <a:cs typeface="Arial" charset="0"/>
              </a:rPr>
              <a:t>60 OEMs</a:t>
            </a:r>
          </a:p>
        </p:txBody>
      </p:sp>
      <p:sp>
        <p:nvSpPr>
          <p:cNvPr id="20" name="Textfeld 7">
            <a:extLst>
              <a:ext uri="{FF2B5EF4-FFF2-40B4-BE49-F238E27FC236}">
                <a16:creationId xmlns:a16="http://schemas.microsoft.com/office/drawing/2014/main" id="{BB358201-8150-4AFA-9AF9-25DDB7280748}"/>
              </a:ext>
            </a:extLst>
          </p:cNvPr>
          <p:cNvSpPr txBox="1"/>
          <p:nvPr/>
        </p:nvSpPr>
        <p:spPr>
          <a:xfrm>
            <a:off x="792193" y="3764604"/>
            <a:ext cx="2304242" cy="632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Worldwide leading company </a:t>
            </a:r>
            <a:r>
              <a:rPr lang="de-DE" sz="1200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de-DE" sz="1200" b="1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data communication solutions </a:t>
            </a:r>
            <a:r>
              <a:rPr lang="de-DE" sz="1200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in</a:t>
            </a:r>
            <a:r>
              <a:rPr lang="de-DE" sz="1200" b="1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 vehicles</a:t>
            </a:r>
          </a:p>
        </p:txBody>
      </p:sp>
      <p:sp>
        <p:nvSpPr>
          <p:cNvPr id="21" name="Textfeld 33">
            <a:extLst>
              <a:ext uri="{FF2B5EF4-FFF2-40B4-BE49-F238E27FC236}">
                <a16:creationId xmlns:a16="http://schemas.microsoft.com/office/drawing/2014/main" id="{32EE71F7-37BF-4AF5-9834-BDB1BAA39660}"/>
              </a:ext>
            </a:extLst>
          </p:cNvPr>
          <p:cNvSpPr txBox="1"/>
          <p:nvPr/>
        </p:nvSpPr>
        <p:spPr>
          <a:xfrm>
            <a:off x="3638050" y="1486185"/>
            <a:ext cx="2131885" cy="632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100% automotive supplier </a:t>
            </a:r>
          </a:p>
          <a:p>
            <a:r>
              <a:rPr lang="de-DE" sz="1200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&amp;</a:t>
            </a:r>
            <a:r>
              <a:rPr lang="de-DE" sz="1200" b="1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 system partner </a:t>
            </a:r>
            <a:r>
              <a:rPr lang="de-DE" sz="1200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with focus on the entirety </a:t>
            </a:r>
          </a:p>
        </p:txBody>
      </p:sp>
      <p:sp>
        <p:nvSpPr>
          <p:cNvPr id="22" name="Textfeld 34">
            <a:extLst>
              <a:ext uri="{FF2B5EF4-FFF2-40B4-BE49-F238E27FC236}">
                <a16:creationId xmlns:a16="http://schemas.microsoft.com/office/drawing/2014/main" id="{5FDC76E7-AA19-4E4C-AC77-9EB32CBFC91D}"/>
              </a:ext>
            </a:extLst>
          </p:cNvPr>
          <p:cNvSpPr txBox="1"/>
          <p:nvPr/>
        </p:nvSpPr>
        <p:spPr>
          <a:xfrm>
            <a:off x="6520501" y="2783195"/>
            <a:ext cx="2049341" cy="527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Stable </a:t>
            </a:r>
            <a:r>
              <a:rPr lang="de-DE" sz="1200" dirty="0">
                <a:solidFill>
                  <a:srgbClr val="B0CB24"/>
                </a:solidFill>
                <a:latin typeface="Arial" charset="0"/>
                <a:ea typeface="Arial" charset="0"/>
                <a:cs typeface="Arial" charset="0"/>
              </a:rPr>
              <a:t>ownership structure</a:t>
            </a:r>
          </a:p>
        </p:txBody>
      </p:sp>
      <p:sp>
        <p:nvSpPr>
          <p:cNvPr id="41" name="Textfeld 6">
            <a:extLst>
              <a:ext uri="{FF2B5EF4-FFF2-40B4-BE49-F238E27FC236}">
                <a16:creationId xmlns:a16="http://schemas.microsoft.com/office/drawing/2014/main" id="{5643847D-3FCE-46D6-8F93-3E2908143331}"/>
              </a:ext>
            </a:extLst>
          </p:cNvPr>
          <p:cNvSpPr txBox="1"/>
          <p:nvPr/>
        </p:nvSpPr>
        <p:spPr>
          <a:xfrm>
            <a:off x="320780" y="1507141"/>
            <a:ext cx="581115" cy="469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600" b="1" dirty="0">
                <a:solidFill>
                  <a:srgbClr val="0069A4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  <p:pic>
        <p:nvPicPr>
          <p:cNvPr id="42" name="Grafik 23">
            <a:extLst>
              <a:ext uri="{FF2B5EF4-FFF2-40B4-BE49-F238E27FC236}">
                <a16:creationId xmlns:a16="http://schemas.microsoft.com/office/drawing/2014/main" id="{D3693058-88B0-4802-A08A-13C0B27FFC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683" y="1557000"/>
            <a:ext cx="333444" cy="333444"/>
          </a:xfrm>
          <a:prstGeom prst="rect">
            <a:avLst/>
          </a:prstGeom>
        </p:spPr>
      </p:pic>
      <p:pic>
        <p:nvPicPr>
          <p:cNvPr id="43" name="Grafik 24">
            <a:extLst>
              <a:ext uri="{FF2B5EF4-FFF2-40B4-BE49-F238E27FC236}">
                <a16:creationId xmlns:a16="http://schemas.microsoft.com/office/drawing/2014/main" id="{AEEE39B1-544E-4A8A-BFE1-46BF007B96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976" y="1619359"/>
            <a:ext cx="268983" cy="333444"/>
          </a:xfrm>
          <a:prstGeom prst="rect">
            <a:avLst/>
          </a:prstGeom>
        </p:spPr>
      </p:pic>
      <p:pic>
        <p:nvPicPr>
          <p:cNvPr id="44" name="Grafik 4">
            <a:extLst>
              <a:ext uri="{FF2B5EF4-FFF2-40B4-BE49-F238E27FC236}">
                <a16:creationId xmlns:a16="http://schemas.microsoft.com/office/drawing/2014/main" id="{4B36B720-F5A1-4689-8A6E-34097A2FE2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57" y="2760520"/>
            <a:ext cx="340228" cy="340228"/>
          </a:xfrm>
          <a:prstGeom prst="rect">
            <a:avLst/>
          </a:prstGeom>
        </p:spPr>
      </p:pic>
      <p:pic>
        <p:nvPicPr>
          <p:cNvPr id="45" name="Grafik 30">
            <a:extLst>
              <a:ext uri="{FF2B5EF4-FFF2-40B4-BE49-F238E27FC236}">
                <a16:creationId xmlns:a16="http://schemas.microsoft.com/office/drawing/2014/main" id="{737608EA-7DE5-408C-AB50-92A4B58DFE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674" y="2783240"/>
            <a:ext cx="302376" cy="302376"/>
          </a:xfrm>
          <a:prstGeom prst="rect">
            <a:avLst/>
          </a:prstGeom>
        </p:spPr>
      </p:pic>
      <p:pic>
        <p:nvPicPr>
          <p:cNvPr id="46" name="Grafik 54">
            <a:extLst>
              <a:ext uri="{FF2B5EF4-FFF2-40B4-BE49-F238E27FC236}">
                <a16:creationId xmlns:a16="http://schemas.microsoft.com/office/drawing/2014/main" id="{F1E7EC09-5C09-4B90-B14D-81882B78ED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976" y="2779005"/>
            <a:ext cx="354874" cy="305674"/>
          </a:xfrm>
          <a:prstGeom prst="rect">
            <a:avLst/>
          </a:prstGeom>
          <a:ln w="12700">
            <a:solidFill>
              <a:srgbClr val="B0CB24"/>
            </a:solidFill>
          </a:ln>
        </p:spPr>
      </p:pic>
      <p:pic>
        <p:nvPicPr>
          <p:cNvPr id="47" name="Grafik 38">
            <a:extLst>
              <a:ext uri="{FF2B5EF4-FFF2-40B4-BE49-F238E27FC236}">
                <a16:creationId xmlns:a16="http://schemas.microsoft.com/office/drawing/2014/main" id="{D78325DD-3929-4FFB-8401-C0453F3FCA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32" y="3934739"/>
            <a:ext cx="313278" cy="332385"/>
          </a:xfrm>
          <a:prstGeom prst="rect">
            <a:avLst/>
          </a:prstGeom>
        </p:spPr>
      </p:pic>
      <p:pic>
        <p:nvPicPr>
          <p:cNvPr id="48" name="Picture 2" descr="Bildergebnis für employees icon">
            <a:hlinkClick r:id="rId8"/>
            <a:extLst>
              <a:ext uri="{FF2B5EF4-FFF2-40B4-BE49-F238E27FC236}">
                <a16:creationId xmlns:a16="http://schemas.microsoft.com/office/drawing/2014/main" id="{90B85BCE-C7F9-4CDC-A206-E5F040C5B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4739" y="3957856"/>
            <a:ext cx="313178" cy="2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rafik 20">
            <a:extLst>
              <a:ext uri="{FF2B5EF4-FFF2-40B4-BE49-F238E27FC236}">
                <a16:creationId xmlns:a16="http://schemas.microsoft.com/office/drawing/2014/main" id="{DA1E297F-AEA0-40F5-9354-F451A27B400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976" y="3925871"/>
            <a:ext cx="283456" cy="359827"/>
          </a:xfrm>
          <a:prstGeom prst="rect">
            <a:avLst/>
          </a:prstGeom>
        </p:spPr>
      </p:pic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DD06365D-D6D5-414B-AFE5-B3F6541875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" y="180000"/>
            <a:ext cx="6850062" cy="581025"/>
          </a:xfrm>
        </p:spPr>
        <p:txBody>
          <a:bodyPr/>
          <a:lstStyle/>
          <a:p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МД Електроник Група</a:t>
            </a:r>
          </a:p>
          <a:p>
            <a:r>
              <a:rPr lang="bg-BG" sz="1800" b="0" dirty="0">
                <a:latin typeface="Arial" panose="020B0604020202020204" pitchFamily="34" charset="0"/>
                <a:cs typeface="Arial" panose="020B0604020202020204" pitchFamily="34" charset="0"/>
              </a:rPr>
              <a:t>Накратко</a:t>
            </a:r>
            <a:endParaRPr 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5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rafik 2">
            <a:extLst>
              <a:ext uri="{FF2B5EF4-FFF2-40B4-BE49-F238E27FC236}">
                <a16:creationId xmlns:a16="http://schemas.microsoft.com/office/drawing/2014/main" id="{C794DD66-1E7B-4114-B091-A7676E422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2"/>
          <a:stretch/>
        </p:blipFill>
        <p:spPr>
          <a:xfrm>
            <a:off x="212534" y="1023192"/>
            <a:ext cx="5565962" cy="2943714"/>
          </a:xfrm>
          <a:prstGeom prst="rect">
            <a:avLst/>
          </a:prstGeom>
        </p:spPr>
      </p:pic>
      <p:cxnSp>
        <p:nvCxnSpPr>
          <p:cNvPr id="74" name="Gerade Verbindung 24">
            <a:extLst>
              <a:ext uri="{FF2B5EF4-FFF2-40B4-BE49-F238E27FC236}">
                <a16:creationId xmlns:a16="http://schemas.microsoft.com/office/drawing/2014/main" id="{AEC5A16D-BE5B-4832-943E-B059B4571B60}"/>
              </a:ext>
            </a:extLst>
          </p:cNvPr>
          <p:cNvCxnSpPr>
            <a:cxnSpLocks/>
          </p:cNvCxnSpPr>
          <p:nvPr/>
        </p:nvCxnSpPr>
        <p:spPr>
          <a:xfrm flipH="1" flipV="1">
            <a:off x="4542464" y="2360989"/>
            <a:ext cx="834539" cy="143435"/>
          </a:xfrm>
          <a:prstGeom prst="line">
            <a:avLst/>
          </a:prstGeom>
          <a:ln w="12700" cmpd="sng">
            <a:solidFill>
              <a:srgbClr val="003E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24">
            <a:extLst>
              <a:ext uri="{FF2B5EF4-FFF2-40B4-BE49-F238E27FC236}">
                <a16:creationId xmlns:a16="http://schemas.microsoft.com/office/drawing/2014/main" id="{53803EF4-7E36-459F-B482-FD22686897C5}"/>
              </a:ext>
            </a:extLst>
          </p:cNvPr>
          <p:cNvCxnSpPr/>
          <p:nvPr/>
        </p:nvCxnSpPr>
        <p:spPr>
          <a:xfrm>
            <a:off x="3014663" y="1676107"/>
            <a:ext cx="243005" cy="408445"/>
          </a:xfrm>
          <a:prstGeom prst="line">
            <a:avLst/>
          </a:prstGeom>
          <a:ln w="12700" cmpd="sng">
            <a:solidFill>
              <a:srgbClr val="B0CB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4">
            <a:extLst>
              <a:ext uri="{FF2B5EF4-FFF2-40B4-BE49-F238E27FC236}">
                <a16:creationId xmlns:a16="http://schemas.microsoft.com/office/drawing/2014/main" id="{76CB38D2-6E65-4B59-B56E-85A05946724C}"/>
              </a:ext>
            </a:extLst>
          </p:cNvPr>
          <p:cNvCxnSpPr>
            <a:cxnSpLocks/>
          </p:cNvCxnSpPr>
          <p:nvPr/>
        </p:nvCxnSpPr>
        <p:spPr>
          <a:xfrm flipH="1">
            <a:off x="2664072" y="2085305"/>
            <a:ext cx="519493" cy="431517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Abgerundetes Rechteck 16">
            <a:extLst>
              <a:ext uri="{FF2B5EF4-FFF2-40B4-BE49-F238E27FC236}">
                <a16:creationId xmlns:a16="http://schemas.microsoft.com/office/drawing/2014/main" id="{5CE678D0-D5EC-4688-BF74-F62C66D0C84C}"/>
              </a:ext>
            </a:extLst>
          </p:cNvPr>
          <p:cNvSpPr/>
          <p:nvPr/>
        </p:nvSpPr>
        <p:spPr>
          <a:xfrm>
            <a:off x="2675998" y="1421962"/>
            <a:ext cx="856207" cy="292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de-DE" sz="525" b="1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r>
              <a:rPr lang="de-DE" sz="750" b="1" dirty="0">
                <a:solidFill>
                  <a:srgbClr val="B0CB24"/>
                </a:solidFill>
                <a:latin typeface="Arial" panose="020B0604020202020204"/>
              </a:rPr>
              <a:t>Waldkraiburg</a:t>
            </a:r>
            <a:endParaRPr lang="de-DE" sz="825" dirty="0">
              <a:solidFill>
                <a:srgbClr val="B0CB24"/>
              </a:solidFill>
              <a:latin typeface="Arial" panose="020B0604020202020204"/>
            </a:endParaRPr>
          </a:p>
          <a:p>
            <a:pPr defTabSz="685783"/>
            <a:r>
              <a:rPr lang="de-DE" sz="525" dirty="0">
                <a:solidFill>
                  <a:srgbClr val="B0CB24"/>
                </a:solidFill>
                <a:latin typeface="Arial" panose="020B0604020202020204"/>
              </a:rPr>
              <a:t>Germany</a:t>
            </a:r>
          </a:p>
          <a:p>
            <a:pPr defTabSz="685783"/>
            <a:endParaRPr lang="de-DE" sz="450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600" dirty="0">
              <a:solidFill>
                <a:srgbClr val="003E64"/>
              </a:solidFill>
              <a:latin typeface="Arial" panose="020B0604020202020204"/>
            </a:endParaRPr>
          </a:p>
        </p:txBody>
      </p:sp>
      <p:cxnSp>
        <p:nvCxnSpPr>
          <p:cNvPr id="78" name="Gerade Verbindung 24">
            <a:extLst>
              <a:ext uri="{FF2B5EF4-FFF2-40B4-BE49-F238E27FC236}">
                <a16:creationId xmlns:a16="http://schemas.microsoft.com/office/drawing/2014/main" id="{AFB65460-CE72-4F85-AFAA-B8D678781039}"/>
              </a:ext>
            </a:extLst>
          </p:cNvPr>
          <p:cNvCxnSpPr>
            <a:cxnSpLocks/>
          </p:cNvCxnSpPr>
          <p:nvPr/>
        </p:nvCxnSpPr>
        <p:spPr>
          <a:xfrm>
            <a:off x="2811309" y="1926484"/>
            <a:ext cx="377377" cy="105803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Ellipse 52">
            <a:extLst>
              <a:ext uri="{FF2B5EF4-FFF2-40B4-BE49-F238E27FC236}">
                <a16:creationId xmlns:a16="http://schemas.microsoft.com/office/drawing/2014/main" id="{372CF12A-DFAB-45FD-AA6A-100101A97F61}"/>
              </a:ext>
            </a:extLst>
          </p:cNvPr>
          <p:cNvSpPr/>
          <p:nvPr/>
        </p:nvSpPr>
        <p:spPr>
          <a:xfrm>
            <a:off x="3158559" y="2010857"/>
            <a:ext cx="57226" cy="57226"/>
          </a:xfrm>
          <a:prstGeom prst="ellipse">
            <a:avLst/>
          </a:prstGeom>
          <a:solidFill>
            <a:srgbClr val="5866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0" name="Abgerundetes Rechteck 55">
            <a:extLst>
              <a:ext uri="{FF2B5EF4-FFF2-40B4-BE49-F238E27FC236}">
                <a16:creationId xmlns:a16="http://schemas.microsoft.com/office/drawing/2014/main" id="{DEC733C6-D058-4502-85DD-3B917B32049C}"/>
              </a:ext>
            </a:extLst>
          </p:cNvPr>
          <p:cNvSpPr/>
          <p:nvPr/>
        </p:nvSpPr>
        <p:spPr>
          <a:xfrm>
            <a:off x="2336160" y="1699267"/>
            <a:ext cx="676338" cy="292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de-DE" sz="825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Cologne</a:t>
            </a:r>
          </a:p>
          <a:p>
            <a:pPr defTabSz="685783"/>
            <a:r>
              <a:rPr lang="de-DE" sz="525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Germany</a:t>
            </a:r>
            <a:endParaRPr lang="de-DE" sz="60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81" name="Ellipse 64">
            <a:extLst>
              <a:ext uri="{FF2B5EF4-FFF2-40B4-BE49-F238E27FC236}">
                <a16:creationId xmlns:a16="http://schemas.microsoft.com/office/drawing/2014/main" id="{BDA9CF54-7BBC-4E1C-B7E3-6718AB076E0F}"/>
              </a:ext>
            </a:extLst>
          </p:cNvPr>
          <p:cNvSpPr/>
          <p:nvPr/>
        </p:nvSpPr>
        <p:spPr>
          <a:xfrm>
            <a:off x="3194277" y="2046576"/>
            <a:ext cx="57226" cy="57226"/>
          </a:xfrm>
          <a:prstGeom prst="ellipse">
            <a:avLst/>
          </a:prstGeom>
          <a:solidFill>
            <a:srgbClr val="5866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82" name="Gerade Verbindung 24">
            <a:extLst>
              <a:ext uri="{FF2B5EF4-FFF2-40B4-BE49-F238E27FC236}">
                <a16:creationId xmlns:a16="http://schemas.microsoft.com/office/drawing/2014/main" id="{6F3B5EA8-D3F1-40E7-A25C-E4259DC9182D}"/>
              </a:ext>
            </a:extLst>
          </p:cNvPr>
          <p:cNvCxnSpPr>
            <a:cxnSpLocks/>
          </p:cNvCxnSpPr>
          <p:nvPr/>
        </p:nvCxnSpPr>
        <p:spPr>
          <a:xfrm flipV="1">
            <a:off x="2610999" y="2080329"/>
            <a:ext cx="610813" cy="247854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Abgerundetes Rechteck 69">
            <a:extLst>
              <a:ext uri="{FF2B5EF4-FFF2-40B4-BE49-F238E27FC236}">
                <a16:creationId xmlns:a16="http://schemas.microsoft.com/office/drawing/2014/main" id="{B6997BBF-9B85-498B-A880-A6C62F5A3B19}"/>
              </a:ext>
            </a:extLst>
          </p:cNvPr>
          <p:cNvSpPr/>
          <p:nvPr/>
        </p:nvSpPr>
        <p:spPr>
          <a:xfrm>
            <a:off x="2029573" y="2269688"/>
            <a:ext cx="676338" cy="2536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750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Ingolstadt</a:t>
            </a:r>
            <a:endParaRPr lang="de-DE" sz="8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525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Germany</a:t>
            </a: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60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84" name="Abgerundetes Rechteck 72">
            <a:extLst>
              <a:ext uri="{FF2B5EF4-FFF2-40B4-BE49-F238E27FC236}">
                <a16:creationId xmlns:a16="http://schemas.microsoft.com/office/drawing/2014/main" id="{395C7C7C-C992-4CFA-9950-F98006F218DD}"/>
              </a:ext>
            </a:extLst>
          </p:cNvPr>
          <p:cNvSpPr/>
          <p:nvPr/>
        </p:nvSpPr>
        <p:spPr>
          <a:xfrm>
            <a:off x="2159159" y="2516822"/>
            <a:ext cx="676338" cy="20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750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Munich</a:t>
            </a:r>
            <a:endParaRPr lang="de-DE" sz="8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525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Germany</a:t>
            </a:r>
            <a:endParaRPr lang="de-DE" sz="675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60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cxnSp>
        <p:nvCxnSpPr>
          <p:cNvPr id="85" name="Gerade Verbindung 24">
            <a:extLst>
              <a:ext uri="{FF2B5EF4-FFF2-40B4-BE49-F238E27FC236}">
                <a16:creationId xmlns:a16="http://schemas.microsoft.com/office/drawing/2014/main" id="{4662AB9D-3AC7-461A-A1A8-B181F864840B}"/>
              </a:ext>
            </a:extLst>
          </p:cNvPr>
          <p:cNvCxnSpPr/>
          <p:nvPr/>
        </p:nvCxnSpPr>
        <p:spPr>
          <a:xfrm flipH="1">
            <a:off x="3278005" y="1598944"/>
            <a:ext cx="255001" cy="436766"/>
          </a:xfrm>
          <a:prstGeom prst="line">
            <a:avLst/>
          </a:prstGeom>
          <a:ln w="12700" cmpd="sng">
            <a:solidFill>
              <a:srgbClr val="003E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Abgerundetes Rechteck 80">
            <a:extLst>
              <a:ext uri="{FF2B5EF4-FFF2-40B4-BE49-F238E27FC236}">
                <a16:creationId xmlns:a16="http://schemas.microsoft.com/office/drawing/2014/main" id="{B5B7D8F1-874C-4074-A881-80F4DB853695}"/>
              </a:ext>
            </a:extLst>
          </p:cNvPr>
          <p:cNvSpPr/>
          <p:nvPr/>
        </p:nvSpPr>
        <p:spPr>
          <a:xfrm>
            <a:off x="3373780" y="1367647"/>
            <a:ext cx="676338" cy="231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de-DE" sz="525" b="1" dirty="0">
              <a:solidFill>
                <a:srgbClr val="003E64"/>
              </a:solidFill>
              <a:latin typeface="Arial" panose="020B0604020202020204"/>
            </a:endParaRPr>
          </a:p>
          <a:p>
            <a:pPr defTabSz="617204"/>
            <a:endParaRPr lang="de-DE" sz="750" b="1" dirty="0">
              <a:solidFill>
                <a:srgbClr val="58666D"/>
              </a:solidFill>
              <a:latin typeface="Arial" panose="020B0604020202020204"/>
            </a:endParaRPr>
          </a:p>
          <a:p>
            <a:pPr defTabSz="617204"/>
            <a:r>
              <a:rPr lang="de-DE" sz="750" b="1" dirty="0">
                <a:solidFill>
                  <a:srgbClr val="003E64"/>
                </a:solidFill>
                <a:latin typeface="Arial" panose="020B0604020202020204"/>
              </a:rPr>
              <a:t>Chotěšov</a:t>
            </a:r>
          </a:p>
          <a:p>
            <a:pPr defTabSz="685783"/>
            <a:r>
              <a:rPr lang="de-DE" sz="525" dirty="0">
                <a:solidFill>
                  <a:srgbClr val="003E64"/>
                </a:solidFill>
                <a:latin typeface="Arial" panose="020B0604020202020204"/>
              </a:rPr>
              <a:t>Czech Republic</a:t>
            </a:r>
            <a:endParaRPr lang="de-DE" sz="675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600" dirty="0">
              <a:solidFill>
                <a:srgbClr val="003E64"/>
              </a:solidFill>
              <a:latin typeface="Arial" panose="020B0604020202020204"/>
            </a:endParaRPr>
          </a:p>
        </p:txBody>
      </p:sp>
      <p:sp>
        <p:nvSpPr>
          <p:cNvPr id="87" name="Ellipse 77">
            <a:extLst>
              <a:ext uri="{FF2B5EF4-FFF2-40B4-BE49-F238E27FC236}">
                <a16:creationId xmlns:a16="http://schemas.microsoft.com/office/drawing/2014/main" id="{881BD9F4-DF02-4BDE-8147-6F965B356172}"/>
              </a:ext>
            </a:extLst>
          </p:cNvPr>
          <p:cNvSpPr/>
          <p:nvPr/>
        </p:nvSpPr>
        <p:spPr>
          <a:xfrm>
            <a:off x="3243264" y="2018001"/>
            <a:ext cx="57226" cy="572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88" name="Gerade Verbindung 24">
            <a:extLst>
              <a:ext uri="{FF2B5EF4-FFF2-40B4-BE49-F238E27FC236}">
                <a16:creationId xmlns:a16="http://schemas.microsoft.com/office/drawing/2014/main" id="{F095FC61-5155-483B-9401-7BF59EFFC123}"/>
              </a:ext>
            </a:extLst>
          </p:cNvPr>
          <p:cNvCxnSpPr>
            <a:cxnSpLocks/>
          </p:cNvCxnSpPr>
          <p:nvPr/>
        </p:nvCxnSpPr>
        <p:spPr>
          <a:xfrm flipH="1">
            <a:off x="4546293" y="1743939"/>
            <a:ext cx="1023693" cy="483031"/>
          </a:xfrm>
          <a:prstGeom prst="line">
            <a:avLst/>
          </a:prstGeom>
          <a:ln w="12700" cmpd="sng">
            <a:solidFill>
              <a:srgbClr val="003E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4">
            <a:extLst>
              <a:ext uri="{FF2B5EF4-FFF2-40B4-BE49-F238E27FC236}">
                <a16:creationId xmlns:a16="http://schemas.microsoft.com/office/drawing/2014/main" id="{F2E742FD-BF0B-4CE5-85E7-9D541844FE23}"/>
              </a:ext>
            </a:extLst>
          </p:cNvPr>
          <p:cNvCxnSpPr>
            <a:cxnSpLocks/>
          </p:cNvCxnSpPr>
          <p:nvPr/>
        </p:nvCxnSpPr>
        <p:spPr>
          <a:xfrm flipH="1" flipV="1">
            <a:off x="4575595" y="2375946"/>
            <a:ext cx="786344" cy="412463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Abgerundetes Rechteck 96">
            <a:extLst>
              <a:ext uri="{FF2B5EF4-FFF2-40B4-BE49-F238E27FC236}">
                <a16:creationId xmlns:a16="http://schemas.microsoft.com/office/drawing/2014/main" id="{6B68E7E1-C62E-475A-B703-F71B6B41580F}"/>
              </a:ext>
            </a:extLst>
          </p:cNvPr>
          <p:cNvSpPr/>
          <p:nvPr/>
        </p:nvSpPr>
        <p:spPr>
          <a:xfrm>
            <a:off x="5322161" y="2686222"/>
            <a:ext cx="676338" cy="20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de-DE" sz="788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Shanghai</a:t>
            </a:r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525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China</a:t>
            </a:r>
          </a:p>
        </p:txBody>
      </p:sp>
      <p:sp>
        <p:nvSpPr>
          <p:cNvPr id="91" name="Abgerundetes Rechteck 86">
            <a:extLst>
              <a:ext uri="{FF2B5EF4-FFF2-40B4-BE49-F238E27FC236}">
                <a16:creationId xmlns:a16="http://schemas.microsoft.com/office/drawing/2014/main" id="{CD052BD1-CC53-4C0B-9599-EB2DF40AD955}"/>
              </a:ext>
            </a:extLst>
          </p:cNvPr>
          <p:cNvSpPr/>
          <p:nvPr/>
        </p:nvSpPr>
        <p:spPr>
          <a:xfrm>
            <a:off x="5531759" y="1568461"/>
            <a:ext cx="676338" cy="231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17204"/>
            <a:r>
              <a:rPr lang="de-DE" sz="750" b="1" dirty="0">
                <a:solidFill>
                  <a:srgbClr val="003E64"/>
                </a:solidFill>
                <a:latin typeface="Arial" panose="020B0604020202020204"/>
              </a:rPr>
              <a:t>Beijing</a:t>
            </a:r>
          </a:p>
          <a:p>
            <a:pPr defTabSz="685783"/>
            <a:r>
              <a:rPr lang="de-DE" sz="525" dirty="0">
                <a:solidFill>
                  <a:srgbClr val="003E64"/>
                </a:solidFill>
                <a:latin typeface="Arial" panose="020B0604020202020204"/>
              </a:rPr>
              <a:t>China</a:t>
            </a:r>
            <a:endParaRPr lang="de-DE" sz="600" dirty="0">
              <a:solidFill>
                <a:srgbClr val="003E64"/>
              </a:solidFill>
              <a:latin typeface="Arial" panose="020B0604020202020204"/>
            </a:endParaRPr>
          </a:p>
        </p:txBody>
      </p:sp>
      <p:cxnSp>
        <p:nvCxnSpPr>
          <p:cNvPr id="92" name="Gerade Verbindung 24">
            <a:extLst>
              <a:ext uri="{FF2B5EF4-FFF2-40B4-BE49-F238E27FC236}">
                <a16:creationId xmlns:a16="http://schemas.microsoft.com/office/drawing/2014/main" id="{1821262C-647E-4E50-82B1-D2DFF2A9593E}"/>
              </a:ext>
            </a:extLst>
          </p:cNvPr>
          <p:cNvCxnSpPr>
            <a:cxnSpLocks/>
          </p:cNvCxnSpPr>
          <p:nvPr/>
        </p:nvCxnSpPr>
        <p:spPr>
          <a:xfrm flipH="1">
            <a:off x="4612872" y="1458604"/>
            <a:ext cx="970859" cy="689167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24">
            <a:extLst>
              <a:ext uri="{FF2B5EF4-FFF2-40B4-BE49-F238E27FC236}">
                <a16:creationId xmlns:a16="http://schemas.microsoft.com/office/drawing/2014/main" id="{9EDE4BD1-DD3A-42E8-9128-C37A67C83EFE}"/>
              </a:ext>
            </a:extLst>
          </p:cNvPr>
          <p:cNvCxnSpPr/>
          <p:nvPr/>
        </p:nvCxnSpPr>
        <p:spPr>
          <a:xfrm flipH="1">
            <a:off x="1314803" y="2066170"/>
            <a:ext cx="486760" cy="44207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Abgerundetes Rechteck 109">
            <a:extLst>
              <a:ext uri="{FF2B5EF4-FFF2-40B4-BE49-F238E27FC236}">
                <a16:creationId xmlns:a16="http://schemas.microsoft.com/office/drawing/2014/main" id="{2F962F17-3BB6-473B-B08D-468AC580ED2B}"/>
              </a:ext>
            </a:extLst>
          </p:cNvPr>
          <p:cNvSpPr/>
          <p:nvPr/>
        </p:nvSpPr>
        <p:spPr>
          <a:xfrm>
            <a:off x="831159" y="2508241"/>
            <a:ext cx="676338" cy="20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750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Southfield</a:t>
            </a:r>
            <a:endParaRPr lang="de-DE" sz="8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525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MI, USA</a:t>
            </a:r>
            <a:endParaRPr lang="de-DE" sz="675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60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cxnSp>
        <p:nvCxnSpPr>
          <p:cNvPr id="95" name="Gerade Verbindung 24">
            <a:extLst>
              <a:ext uri="{FF2B5EF4-FFF2-40B4-BE49-F238E27FC236}">
                <a16:creationId xmlns:a16="http://schemas.microsoft.com/office/drawing/2014/main" id="{A311ADFF-4FE5-4F22-893F-2047EB80D454}"/>
              </a:ext>
            </a:extLst>
          </p:cNvPr>
          <p:cNvCxnSpPr/>
          <p:nvPr/>
        </p:nvCxnSpPr>
        <p:spPr>
          <a:xfrm flipV="1">
            <a:off x="1585377" y="2553045"/>
            <a:ext cx="26470" cy="239086"/>
          </a:xfrm>
          <a:prstGeom prst="line">
            <a:avLst/>
          </a:prstGeom>
          <a:ln w="12700" cmpd="sng">
            <a:solidFill>
              <a:srgbClr val="003E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Abgerundetes Rechteck 114">
            <a:extLst>
              <a:ext uri="{FF2B5EF4-FFF2-40B4-BE49-F238E27FC236}">
                <a16:creationId xmlns:a16="http://schemas.microsoft.com/office/drawing/2014/main" id="{DF04E0C1-45AB-4AAF-8F62-2667693DDCA0}"/>
              </a:ext>
            </a:extLst>
          </p:cNvPr>
          <p:cNvSpPr/>
          <p:nvPr/>
        </p:nvSpPr>
        <p:spPr>
          <a:xfrm>
            <a:off x="1309317" y="2797299"/>
            <a:ext cx="475557" cy="231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de-DE" sz="525" b="1" dirty="0">
              <a:solidFill>
                <a:srgbClr val="003E64"/>
              </a:solidFill>
              <a:latin typeface="Arial" panose="020B0604020202020204"/>
            </a:endParaRPr>
          </a:p>
          <a:p>
            <a:pPr defTabSz="617204"/>
            <a:endParaRPr lang="de-DE" sz="750" b="1" dirty="0">
              <a:solidFill>
                <a:srgbClr val="58666D"/>
              </a:solidFill>
              <a:latin typeface="Arial" panose="020B0604020202020204"/>
            </a:endParaRPr>
          </a:p>
          <a:p>
            <a:pPr defTabSz="617204"/>
            <a:r>
              <a:rPr lang="de-DE" sz="750" b="1" dirty="0">
                <a:solidFill>
                  <a:srgbClr val="003E64"/>
                </a:solidFill>
                <a:latin typeface="Arial" panose="020B0604020202020204"/>
              </a:rPr>
              <a:t>León</a:t>
            </a:r>
          </a:p>
          <a:p>
            <a:pPr defTabSz="685783"/>
            <a:r>
              <a:rPr lang="de-DE" sz="525" dirty="0">
                <a:solidFill>
                  <a:srgbClr val="003E64"/>
                </a:solidFill>
                <a:latin typeface="Arial" panose="020B0604020202020204"/>
              </a:rPr>
              <a:t>Mexico</a:t>
            </a:r>
            <a:endParaRPr lang="de-DE" sz="675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de-DE" sz="600" dirty="0">
              <a:solidFill>
                <a:srgbClr val="003E64"/>
              </a:solidFill>
              <a:latin typeface="Arial" panose="020B0604020202020204"/>
            </a:endParaRPr>
          </a:p>
        </p:txBody>
      </p:sp>
      <p:sp>
        <p:nvSpPr>
          <p:cNvPr id="97" name="Ellipse 111">
            <a:extLst>
              <a:ext uri="{FF2B5EF4-FFF2-40B4-BE49-F238E27FC236}">
                <a16:creationId xmlns:a16="http://schemas.microsoft.com/office/drawing/2014/main" id="{C84CBCED-1B0C-4F6D-87FF-0E1F2310B051}"/>
              </a:ext>
            </a:extLst>
          </p:cNvPr>
          <p:cNvSpPr/>
          <p:nvPr/>
        </p:nvSpPr>
        <p:spPr>
          <a:xfrm>
            <a:off x="1585377" y="2511237"/>
            <a:ext cx="57226" cy="572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8" name="Ellipse 58">
            <a:extLst>
              <a:ext uri="{FF2B5EF4-FFF2-40B4-BE49-F238E27FC236}">
                <a16:creationId xmlns:a16="http://schemas.microsoft.com/office/drawing/2014/main" id="{68B483B8-F002-410A-B4E6-CBFC78A095A8}"/>
              </a:ext>
            </a:extLst>
          </p:cNvPr>
          <p:cNvSpPr/>
          <p:nvPr/>
        </p:nvSpPr>
        <p:spPr>
          <a:xfrm>
            <a:off x="4525239" y="2200905"/>
            <a:ext cx="57226" cy="572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9" name="Ellipse 100">
            <a:extLst>
              <a:ext uri="{FF2B5EF4-FFF2-40B4-BE49-F238E27FC236}">
                <a16:creationId xmlns:a16="http://schemas.microsoft.com/office/drawing/2014/main" id="{4C0060A0-2B6F-4FCF-935F-B83E1C301291}"/>
              </a:ext>
            </a:extLst>
          </p:cNvPr>
          <p:cNvSpPr/>
          <p:nvPr/>
        </p:nvSpPr>
        <p:spPr>
          <a:xfrm>
            <a:off x="4593240" y="2118942"/>
            <a:ext cx="57226" cy="57226"/>
          </a:xfrm>
          <a:prstGeom prst="ellipse">
            <a:avLst/>
          </a:prstGeom>
          <a:solidFill>
            <a:srgbClr val="5866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0" name="Ellipse 91">
            <a:extLst>
              <a:ext uri="{FF2B5EF4-FFF2-40B4-BE49-F238E27FC236}">
                <a16:creationId xmlns:a16="http://schemas.microsoft.com/office/drawing/2014/main" id="{E9B9F2A3-006A-4E08-B9E4-0CED4815C199}"/>
              </a:ext>
            </a:extLst>
          </p:cNvPr>
          <p:cNvSpPr/>
          <p:nvPr/>
        </p:nvSpPr>
        <p:spPr>
          <a:xfrm>
            <a:off x="4557135" y="2356629"/>
            <a:ext cx="57226" cy="57226"/>
          </a:xfrm>
          <a:prstGeom prst="ellipse">
            <a:avLst/>
          </a:prstGeom>
          <a:solidFill>
            <a:srgbClr val="5866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1" name="Ellipse 63">
            <a:extLst>
              <a:ext uri="{FF2B5EF4-FFF2-40B4-BE49-F238E27FC236}">
                <a16:creationId xmlns:a16="http://schemas.microsoft.com/office/drawing/2014/main" id="{5711130F-7F1A-499F-B83C-427E308DD2A1}"/>
              </a:ext>
            </a:extLst>
          </p:cNvPr>
          <p:cNvSpPr/>
          <p:nvPr/>
        </p:nvSpPr>
        <p:spPr>
          <a:xfrm>
            <a:off x="3165702" y="2053719"/>
            <a:ext cx="57226" cy="57226"/>
          </a:xfrm>
          <a:prstGeom prst="ellipse">
            <a:avLst/>
          </a:prstGeom>
          <a:solidFill>
            <a:srgbClr val="5866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2" name="Ellipse 51">
            <a:extLst>
              <a:ext uri="{FF2B5EF4-FFF2-40B4-BE49-F238E27FC236}">
                <a16:creationId xmlns:a16="http://schemas.microsoft.com/office/drawing/2014/main" id="{7CA9F859-0E72-4668-86E0-ED85A9093BA0}"/>
              </a:ext>
            </a:extLst>
          </p:cNvPr>
          <p:cNvSpPr/>
          <p:nvPr/>
        </p:nvSpPr>
        <p:spPr>
          <a:xfrm>
            <a:off x="4521410" y="2325735"/>
            <a:ext cx="57226" cy="572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3" name="Abgerundetes Rechteck 56">
            <a:extLst>
              <a:ext uri="{FF2B5EF4-FFF2-40B4-BE49-F238E27FC236}">
                <a16:creationId xmlns:a16="http://schemas.microsoft.com/office/drawing/2014/main" id="{266A42DC-9CB4-46F1-8C0B-AB072B0B9E5D}"/>
              </a:ext>
            </a:extLst>
          </p:cNvPr>
          <p:cNvSpPr/>
          <p:nvPr/>
        </p:nvSpPr>
        <p:spPr>
          <a:xfrm>
            <a:off x="5327419" y="2377846"/>
            <a:ext cx="775265" cy="231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17204"/>
            <a:r>
              <a:rPr lang="de-DE" sz="750" b="1" dirty="0">
                <a:solidFill>
                  <a:srgbClr val="003E64"/>
                </a:solidFill>
                <a:latin typeface="Arial" panose="020B0604020202020204"/>
              </a:rPr>
              <a:t>Changzhou</a:t>
            </a:r>
          </a:p>
          <a:p>
            <a:pPr defTabSz="685783"/>
            <a:r>
              <a:rPr lang="de-DE" sz="525" dirty="0">
                <a:solidFill>
                  <a:srgbClr val="003E64"/>
                </a:solidFill>
                <a:latin typeface="Arial" panose="020B0604020202020204"/>
              </a:rPr>
              <a:t>China </a:t>
            </a:r>
            <a:endParaRPr lang="de-DE" sz="600" dirty="0">
              <a:solidFill>
                <a:srgbClr val="003E64"/>
              </a:solidFill>
              <a:latin typeface="Arial" panose="020B0604020202020204"/>
            </a:endParaRPr>
          </a:p>
        </p:txBody>
      </p:sp>
      <p:cxnSp>
        <p:nvCxnSpPr>
          <p:cNvPr id="104" name="Gerade Verbindung 24">
            <a:extLst>
              <a:ext uri="{FF2B5EF4-FFF2-40B4-BE49-F238E27FC236}">
                <a16:creationId xmlns:a16="http://schemas.microsoft.com/office/drawing/2014/main" id="{D1E64B91-E9B5-45C2-81F2-20F96930BC1E}"/>
              </a:ext>
            </a:extLst>
          </p:cNvPr>
          <p:cNvCxnSpPr/>
          <p:nvPr/>
        </p:nvCxnSpPr>
        <p:spPr>
          <a:xfrm flipH="1" flipV="1">
            <a:off x="3303830" y="2150646"/>
            <a:ext cx="304029" cy="805"/>
          </a:xfrm>
          <a:prstGeom prst="line">
            <a:avLst/>
          </a:prstGeom>
          <a:ln w="12700" cmpd="sng">
            <a:solidFill>
              <a:srgbClr val="003E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Ellipse 59">
            <a:extLst>
              <a:ext uri="{FF2B5EF4-FFF2-40B4-BE49-F238E27FC236}">
                <a16:creationId xmlns:a16="http://schemas.microsoft.com/office/drawing/2014/main" id="{85ADA2C4-126A-4404-953D-0294BE395291}"/>
              </a:ext>
            </a:extLst>
          </p:cNvPr>
          <p:cNvSpPr/>
          <p:nvPr/>
        </p:nvSpPr>
        <p:spPr>
          <a:xfrm>
            <a:off x="3276087" y="2121162"/>
            <a:ext cx="57226" cy="572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6" name="Abgerundetes Rechteck 60">
            <a:extLst>
              <a:ext uri="{FF2B5EF4-FFF2-40B4-BE49-F238E27FC236}">
                <a16:creationId xmlns:a16="http://schemas.microsoft.com/office/drawing/2014/main" id="{F40CB8D3-05F3-4F82-9EA9-D8A435F697F0}"/>
              </a:ext>
            </a:extLst>
          </p:cNvPr>
          <p:cNvSpPr/>
          <p:nvPr/>
        </p:nvSpPr>
        <p:spPr>
          <a:xfrm>
            <a:off x="3532205" y="2053720"/>
            <a:ext cx="724598" cy="231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en-US" sz="525" b="1" dirty="0">
              <a:solidFill>
                <a:srgbClr val="003E64"/>
              </a:solidFill>
              <a:latin typeface="Arial" panose="020B0604020202020204"/>
            </a:endParaRPr>
          </a:p>
          <a:p>
            <a:pPr defTabSz="617204"/>
            <a:endParaRPr lang="en-US" sz="750" b="1" dirty="0">
              <a:solidFill>
                <a:srgbClr val="58666D"/>
              </a:solidFill>
              <a:latin typeface="Arial" panose="020B0604020202020204"/>
            </a:endParaRPr>
          </a:p>
          <a:p>
            <a:pPr defTabSz="617204"/>
            <a:r>
              <a:rPr lang="en-US" sz="750" b="1" dirty="0">
                <a:solidFill>
                  <a:srgbClr val="003E64"/>
                </a:solidFill>
                <a:latin typeface="Arial" panose="020B0604020202020204"/>
              </a:rPr>
              <a:t>Vratsa</a:t>
            </a:r>
          </a:p>
          <a:p>
            <a:pPr defTabSz="685783"/>
            <a:r>
              <a:rPr lang="en-US" sz="525" dirty="0">
                <a:solidFill>
                  <a:srgbClr val="003E64"/>
                </a:solidFill>
                <a:latin typeface="Arial" panose="020B0604020202020204"/>
              </a:rPr>
              <a:t>Bulgaria</a:t>
            </a:r>
            <a:endParaRPr lang="en-US" sz="675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en-US" sz="450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en-US" sz="450" dirty="0">
              <a:solidFill>
                <a:srgbClr val="003E64"/>
              </a:solidFill>
              <a:latin typeface="Arial" panose="020B0604020202020204"/>
            </a:endParaRPr>
          </a:p>
          <a:p>
            <a:pPr defTabSz="685783"/>
            <a:endParaRPr lang="en-US" sz="600" dirty="0">
              <a:solidFill>
                <a:srgbClr val="003E64"/>
              </a:solidFill>
              <a:latin typeface="Arial" panose="020B0604020202020204"/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1F69C57-D6FA-4989-ADE6-E404A32FE658}"/>
              </a:ext>
            </a:extLst>
          </p:cNvPr>
          <p:cNvSpPr/>
          <p:nvPr/>
        </p:nvSpPr>
        <p:spPr>
          <a:xfrm>
            <a:off x="1784874" y="2030139"/>
            <a:ext cx="57226" cy="57226"/>
          </a:xfrm>
          <a:prstGeom prst="ellipse">
            <a:avLst/>
          </a:prstGeom>
          <a:solidFill>
            <a:srgbClr val="5866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8" name="Ellipse 43">
            <a:extLst>
              <a:ext uri="{FF2B5EF4-FFF2-40B4-BE49-F238E27FC236}">
                <a16:creationId xmlns:a16="http://schemas.microsoft.com/office/drawing/2014/main" id="{ACB4ADD0-FA7F-4801-B5CB-A978A037B269}"/>
              </a:ext>
            </a:extLst>
          </p:cNvPr>
          <p:cNvSpPr/>
          <p:nvPr/>
        </p:nvSpPr>
        <p:spPr>
          <a:xfrm>
            <a:off x="3229995" y="2053719"/>
            <a:ext cx="57226" cy="57226"/>
          </a:xfrm>
          <a:prstGeom prst="ellipse">
            <a:avLst/>
          </a:prstGeom>
          <a:solidFill>
            <a:srgbClr val="B0CB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109" name="Gruppieren 73">
            <a:extLst>
              <a:ext uri="{FF2B5EF4-FFF2-40B4-BE49-F238E27FC236}">
                <a16:creationId xmlns:a16="http://schemas.microsoft.com/office/drawing/2014/main" id="{8EF27310-9BB0-41D3-9C1E-F1ADA57DFF27}"/>
              </a:ext>
            </a:extLst>
          </p:cNvPr>
          <p:cNvGrpSpPr/>
          <p:nvPr/>
        </p:nvGrpSpPr>
        <p:grpSpPr>
          <a:xfrm>
            <a:off x="448087" y="2106690"/>
            <a:ext cx="923945" cy="215332"/>
            <a:chOff x="448086" y="2106689"/>
            <a:chExt cx="923942" cy="215332"/>
          </a:xfrm>
        </p:grpSpPr>
        <p:cxnSp>
          <p:nvCxnSpPr>
            <p:cNvPr id="110" name="Gerade Verbindung 24">
              <a:extLst>
                <a:ext uri="{FF2B5EF4-FFF2-40B4-BE49-F238E27FC236}">
                  <a16:creationId xmlns:a16="http://schemas.microsoft.com/office/drawing/2014/main" id="{695694C3-9A06-4F47-B692-D082C6792C3E}"/>
                </a:ext>
              </a:extLst>
            </p:cNvPr>
            <p:cNvCxnSpPr/>
            <p:nvPr/>
          </p:nvCxnSpPr>
          <p:spPr>
            <a:xfrm flipH="1" flipV="1">
              <a:off x="946200" y="2228670"/>
              <a:ext cx="412307" cy="73903"/>
            </a:xfrm>
            <a:prstGeom prst="line">
              <a:avLst/>
            </a:prstGeom>
            <a:ln w="127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Abgerundetes Rechteck 76">
              <a:extLst>
                <a:ext uri="{FF2B5EF4-FFF2-40B4-BE49-F238E27FC236}">
                  <a16:creationId xmlns:a16="http://schemas.microsoft.com/office/drawing/2014/main" id="{D7B9AC3F-0A9A-451C-8B20-3E2A4057E92A}"/>
                </a:ext>
              </a:extLst>
            </p:cNvPr>
            <p:cNvSpPr/>
            <p:nvPr/>
          </p:nvSpPr>
          <p:spPr>
            <a:xfrm>
              <a:off x="448086" y="2106689"/>
              <a:ext cx="676338" cy="2043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endParaRPr lang="de-DE" sz="525" b="1" dirty="0">
                <a:solidFill>
                  <a:srgbClr val="2CAFE6"/>
                </a:solidFill>
                <a:latin typeface="Arial" panose="020B0604020202020204"/>
              </a:endParaRPr>
            </a:p>
            <a:p>
              <a:pPr defTabSz="685783"/>
              <a:endParaRPr lang="de-DE" sz="525" b="1" dirty="0">
                <a:solidFill>
                  <a:srgbClr val="2CAFE6"/>
                </a:solidFill>
                <a:latin typeface="Arial" panose="020B0604020202020204"/>
              </a:endParaRPr>
            </a:p>
            <a:p>
              <a:pPr defTabSz="685783"/>
              <a:endParaRPr lang="de-DE" sz="525" b="1" dirty="0">
                <a:solidFill>
                  <a:srgbClr val="2CAFE6"/>
                </a:solidFill>
                <a:latin typeface="Arial" panose="020B0604020202020204"/>
              </a:endParaRPr>
            </a:p>
            <a:p>
              <a:pPr defTabSz="685783"/>
              <a:r>
                <a:rPr lang="de-DE" sz="750" b="1" dirty="0">
                  <a:solidFill>
                    <a:srgbClr val="2CAFE6"/>
                  </a:solidFill>
                  <a:latin typeface="Arial" panose="020B0604020202020204"/>
                </a:rPr>
                <a:t>San José</a:t>
              </a:r>
              <a:endParaRPr lang="de-DE" sz="825" b="1" dirty="0">
                <a:solidFill>
                  <a:srgbClr val="2CAFE6"/>
                </a:solidFill>
                <a:latin typeface="Arial" panose="020B0604020202020204"/>
              </a:endParaRPr>
            </a:p>
            <a:p>
              <a:pPr defTabSz="685783"/>
              <a:r>
                <a:rPr lang="de-DE" sz="525" dirty="0">
                  <a:solidFill>
                    <a:srgbClr val="2CAFE6"/>
                  </a:solidFill>
                  <a:latin typeface="Arial" panose="020B0604020202020204"/>
                </a:rPr>
                <a:t>CA, USA</a:t>
              </a:r>
              <a:endParaRPr lang="de-DE" sz="675" dirty="0">
                <a:solidFill>
                  <a:srgbClr val="2CAFE6"/>
                </a:solidFill>
                <a:latin typeface="Arial" panose="020B0604020202020204"/>
              </a:endParaRPr>
            </a:p>
            <a:p>
              <a:pPr defTabSz="685783"/>
              <a:endParaRPr lang="de-DE" sz="450" dirty="0">
                <a:solidFill>
                  <a:srgbClr val="2CAFE6"/>
                </a:solidFill>
                <a:latin typeface="Arial" panose="020B0604020202020204"/>
              </a:endParaRPr>
            </a:p>
            <a:p>
              <a:pPr defTabSz="685783"/>
              <a:endParaRPr lang="de-DE" sz="450" dirty="0">
                <a:solidFill>
                  <a:srgbClr val="2CAFE6"/>
                </a:solidFill>
                <a:latin typeface="Arial" panose="020B0604020202020204"/>
              </a:endParaRPr>
            </a:p>
            <a:p>
              <a:pPr defTabSz="685783"/>
              <a:endParaRPr lang="de-DE" sz="600" dirty="0">
                <a:solidFill>
                  <a:srgbClr val="2CAFE6"/>
                </a:solidFill>
                <a:latin typeface="Arial" panose="020B0604020202020204"/>
              </a:endParaRPr>
            </a:p>
          </p:txBody>
        </p:sp>
        <p:sp>
          <p:nvSpPr>
            <p:cNvPr id="112" name="Ellipse 81">
              <a:extLst>
                <a:ext uri="{FF2B5EF4-FFF2-40B4-BE49-F238E27FC236}">
                  <a16:creationId xmlns:a16="http://schemas.microsoft.com/office/drawing/2014/main" id="{F37EFF0E-E750-4CC2-AEE2-319FEE8B789A}"/>
                </a:ext>
              </a:extLst>
            </p:cNvPr>
            <p:cNvSpPr/>
            <p:nvPr/>
          </p:nvSpPr>
          <p:spPr>
            <a:xfrm>
              <a:off x="1314802" y="2264795"/>
              <a:ext cx="57226" cy="5722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de-DE" sz="1013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113" name="Ellipse 87">
            <a:extLst>
              <a:ext uri="{FF2B5EF4-FFF2-40B4-BE49-F238E27FC236}">
                <a16:creationId xmlns:a16="http://schemas.microsoft.com/office/drawing/2014/main" id="{48BE4234-8465-484A-9318-E34440A8EE05}"/>
              </a:ext>
            </a:extLst>
          </p:cNvPr>
          <p:cNvSpPr/>
          <p:nvPr/>
        </p:nvSpPr>
        <p:spPr>
          <a:xfrm>
            <a:off x="4474519" y="2436373"/>
            <a:ext cx="57226" cy="5722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114" name="Gerade Verbindung 24">
            <a:extLst>
              <a:ext uri="{FF2B5EF4-FFF2-40B4-BE49-F238E27FC236}">
                <a16:creationId xmlns:a16="http://schemas.microsoft.com/office/drawing/2014/main" id="{3FB7D222-F63E-4DAC-9D35-73F42C58BA8E}"/>
              </a:ext>
            </a:extLst>
          </p:cNvPr>
          <p:cNvCxnSpPr>
            <a:cxnSpLocks/>
          </p:cNvCxnSpPr>
          <p:nvPr/>
        </p:nvCxnSpPr>
        <p:spPr>
          <a:xfrm flipH="1" flipV="1">
            <a:off x="4530968" y="2486853"/>
            <a:ext cx="807516" cy="541742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Abgerundetes Rechteck 76">
            <a:extLst>
              <a:ext uri="{FF2B5EF4-FFF2-40B4-BE49-F238E27FC236}">
                <a16:creationId xmlns:a16="http://schemas.microsoft.com/office/drawing/2014/main" id="{7377DC09-CC16-4D15-85E2-DF5C21C6AA0D}"/>
              </a:ext>
            </a:extLst>
          </p:cNvPr>
          <p:cNvSpPr/>
          <p:nvPr/>
        </p:nvSpPr>
        <p:spPr>
          <a:xfrm>
            <a:off x="5309738" y="2977888"/>
            <a:ext cx="676338" cy="20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de-DE" sz="525" b="1" dirty="0">
              <a:solidFill>
                <a:srgbClr val="2CAFE6"/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2CAFE6"/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2CAFE6"/>
              </a:solidFill>
              <a:latin typeface="Arial" panose="020B0604020202020204"/>
            </a:endParaRPr>
          </a:p>
          <a:p>
            <a:pPr defTabSz="685783"/>
            <a:r>
              <a:rPr lang="de-DE" sz="750" b="1" dirty="0">
                <a:solidFill>
                  <a:srgbClr val="2CAFE6"/>
                </a:solidFill>
                <a:latin typeface="Arial" panose="020B0604020202020204"/>
              </a:rPr>
              <a:t>Shenzhen</a:t>
            </a:r>
            <a:endParaRPr lang="de-DE" sz="825" b="1" dirty="0">
              <a:solidFill>
                <a:srgbClr val="2CAFE6"/>
              </a:solidFill>
              <a:latin typeface="Arial" panose="020B0604020202020204"/>
            </a:endParaRPr>
          </a:p>
          <a:p>
            <a:pPr defTabSz="685783"/>
            <a:r>
              <a:rPr lang="de-DE" sz="525" dirty="0">
                <a:solidFill>
                  <a:srgbClr val="2CAFE6"/>
                </a:solidFill>
                <a:latin typeface="Arial" panose="020B0604020202020204"/>
              </a:rPr>
              <a:t>China (2021)</a:t>
            </a:r>
            <a:endParaRPr lang="de-DE" sz="675" dirty="0">
              <a:solidFill>
                <a:srgbClr val="2CAFE6"/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2CAFE6"/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2CAFE6"/>
              </a:solidFill>
              <a:latin typeface="Arial" panose="020B0604020202020204"/>
            </a:endParaRPr>
          </a:p>
          <a:p>
            <a:pPr defTabSz="685783"/>
            <a:endParaRPr lang="de-DE" sz="600" dirty="0">
              <a:solidFill>
                <a:srgbClr val="2CAFE6"/>
              </a:solidFill>
              <a:latin typeface="Arial" panose="020B0604020202020204"/>
            </a:endParaRPr>
          </a:p>
        </p:txBody>
      </p:sp>
      <p:sp>
        <p:nvSpPr>
          <p:cNvPr id="116" name="Ellipse 102">
            <a:extLst>
              <a:ext uri="{FF2B5EF4-FFF2-40B4-BE49-F238E27FC236}">
                <a16:creationId xmlns:a16="http://schemas.microsoft.com/office/drawing/2014/main" id="{1FA135F9-258F-46BB-A75C-6F4BE4588F22}"/>
              </a:ext>
            </a:extLst>
          </p:cNvPr>
          <p:cNvSpPr/>
          <p:nvPr/>
        </p:nvSpPr>
        <p:spPr>
          <a:xfrm>
            <a:off x="4819759" y="2273878"/>
            <a:ext cx="57226" cy="57226"/>
          </a:xfrm>
          <a:prstGeom prst="ellipse">
            <a:avLst/>
          </a:prstGeom>
          <a:solidFill>
            <a:srgbClr val="5866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7" name="Abgerundetes Rechteck 96">
            <a:extLst>
              <a:ext uri="{FF2B5EF4-FFF2-40B4-BE49-F238E27FC236}">
                <a16:creationId xmlns:a16="http://schemas.microsoft.com/office/drawing/2014/main" id="{61331186-92C3-4C43-9A91-2EEE6A564DE1}"/>
              </a:ext>
            </a:extLst>
          </p:cNvPr>
          <p:cNvSpPr/>
          <p:nvPr/>
        </p:nvSpPr>
        <p:spPr>
          <a:xfrm>
            <a:off x="5377411" y="2117647"/>
            <a:ext cx="676338" cy="20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de-DE" sz="788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Tokyo</a:t>
            </a:r>
            <a:endParaRPr lang="de-DE" sz="900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53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Japan</a:t>
            </a:r>
          </a:p>
        </p:txBody>
      </p:sp>
      <p:cxnSp>
        <p:nvCxnSpPr>
          <p:cNvPr id="118" name="Gerade Verbindung 24">
            <a:extLst>
              <a:ext uri="{FF2B5EF4-FFF2-40B4-BE49-F238E27FC236}">
                <a16:creationId xmlns:a16="http://schemas.microsoft.com/office/drawing/2014/main" id="{20EE4F77-E8B8-4C6F-BEFA-1DF579F04F05}"/>
              </a:ext>
            </a:extLst>
          </p:cNvPr>
          <p:cNvCxnSpPr>
            <a:cxnSpLocks/>
          </p:cNvCxnSpPr>
          <p:nvPr/>
        </p:nvCxnSpPr>
        <p:spPr>
          <a:xfrm flipH="1">
            <a:off x="4880549" y="2236543"/>
            <a:ext cx="525456" cy="5960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Abgerundetes Rechteck 55">
            <a:extLst>
              <a:ext uri="{FF2B5EF4-FFF2-40B4-BE49-F238E27FC236}">
                <a16:creationId xmlns:a16="http://schemas.microsoft.com/office/drawing/2014/main" id="{536FD7F7-087F-4B38-923C-CB6752D3A69F}"/>
              </a:ext>
            </a:extLst>
          </p:cNvPr>
          <p:cNvSpPr/>
          <p:nvPr/>
        </p:nvSpPr>
        <p:spPr>
          <a:xfrm>
            <a:off x="2189429" y="1938805"/>
            <a:ext cx="676338" cy="292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de-DE" sz="750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Paris</a:t>
            </a:r>
            <a:endParaRPr lang="de-DE" sz="8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53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France</a:t>
            </a:r>
          </a:p>
        </p:txBody>
      </p:sp>
      <p:sp>
        <p:nvSpPr>
          <p:cNvPr id="120" name="Abgerundetes Rechteck 72">
            <a:extLst>
              <a:ext uri="{FF2B5EF4-FFF2-40B4-BE49-F238E27FC236}">
                <a16:creationId xmlns:a16="http://schemas.microsoft.com/office/drawing/2014/main" id="{EA69ED9E-C715-417A-AD44-FCBB53E702DE}"/>
              </a:ext>
            </a:extLst>
          </p:cNvPr>
          <p:cNvSpPr/>
          <p:nvPr/>
        </p:nvSpPr>
        <p:spPr>
          <a:xfrm>
            <a:off x="2437199" y="2763956"/>
            <a:ext cx="676338" cy="20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750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Stuttgart</a:t>
            </a:r>
            <a:endParaRPr lang="de-DE" sz="8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525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Germany</a:t>
            </a:r>
            <a:endParaRPr lang="de-DE" sz="675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60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cxnSp>
        <p:nvCxnSpPr>
          <p:cNvPr id="121" name="Gerade Verbindung 24">
            <a:extLst>
              <a:ext uri="{FF2B5EF4-FFF2-40B4-BE49-F238E27FC236}">
                <a16:creationId xmlns:a16="http://schemas.microsoft.com/office/drawing/2014/main" id="{EE35C6B4-FE89-4DCA-AB69-AD3338950912}"/>
              </a:ext>
            </a:extLst>
          </p:cNvPr>
          <p:cNvCxnSpPr>
            <a:cxnSpLocks/>
            <a:stCxn id="101" idx="3"/>
          </p:cNvCxnSpPr>
          <p:nvPr/>
        </p:nvCxnSpPr>
        <p:spPr>
          <a:xfrm flipH="1">
            <a:off x="2886122" y="2102565"/>
            <a:ext cx="287961" cy="66623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Ellipse 115">
            <a:extLst>
              <a:ext uri="{FF2B5EF4-FFF2-40B4-BE49-F238E27FC236}">
                <a16:creationId xmlns:a16="http://schemas.microsoft.com/office/drawing/2014/main" id="{9BB4F36E-F0A1-4A8C-91F3-09677B16166E}"/>
              </a:ext>
            </a:extLst>
          </p:cNvPr>
          <p:cNvSpPr/>
          <p:nvPr/>
        </p:nvSpPr>
        <p:spPr>
          <a:xfrm>
            <a:off x="2954098" y="2044534"/>
            <a:ext cx="57226" cy="57226"/>
          </a:xfrm>
          <a:prstGeom prst="ellipse">
            <a:avLst/>
          </a:prstGeom>
          <a:solidFill>
            <a:srgbClr val="5866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123" name="Gerade Verbindung 24">
            <a:extLst>
              <a:ext uri="{FF2B5EF4-FFF2-40B4-BE49-F238E27FC236}">
                <a16:creationId xmlns:a16="http://schemas.microsoft.com/office/drawing/2014/main" id="{347E03E8-6E12-40CA-84CC-5ECB526C14A3}"/>
              </a:ext>
            </a:extLst>
          </p:cNvPr>
          <p:cNvCxnSpPr>
            <a:cxnSpLocks/>
          </p:cNvCxnSpPr>
          <p:nvPr/>
        </p:nvCxnSpPr>
        <p:spPr>
          <a:xfrm>
            <a:off x="2541679" y="2062598"/>
            <a:ext cx="405018" cy="10603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Ellipse 117">
            <a:extLst>
              <a:ext uri="{FF2B5EF4-FFF2-40B4-BE49-F238E27FC236}">
                <a16:creationId xmlns:a16="http://schemas.microsoft.com/office/drawing/2014/main" id="{FC5D0FCF-C643-41DB-8212-7197120ACFEE}"/>
              </a:ext>
            </a:extLst>
          </p:cNvPr>
          <p:cNvSpPr/>
          <p:nvPr/>
        </p:nvSpPr>
        <p:spPr>
          <a:xfrm>
            <a:off x="4646365" y="2230831"/>
            <a:ext cx="57226" cy="57226"/>
          </a:xfrm>
          <a:prstGeom prst="ellipse">
            <a:avLst/>
          </a:prstGeom>
          <a:solidFill>
            <a:srgbClr val="5866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01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5" name="Abgerundetes Rechteck 96">
            <a:extLst>
              <a:ext uri="{FF2B5EF4-FFF2-40B4-BE49-F238E27FC236}">
                <a16:creationId xmlns:a16="http://schemas.microsoft.com/office/drawing/2014/main" id="{E3BAE85C-AD7C-46D9-94FF-737AD553AF8C}"/>
              </a:ext>
            </a:extLst>
          </p:cNvPr>
          <p:cNvSpPr/>
          <p:nvPr/>
        </p:nvSpPr>
        <p:spPr>
          <a:xfrm>
            <a:off x="5511015" y="1857195"/>
            <a:ext cx="676338" cy="20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de-DE" sz="788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Seoul</a:t>
            </a:r>
            <a:endParaRPr lang="de-DE" sz="900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53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South Korea</a:t>
            </a:r>
          </a:p>
        </p:txBody>
      </p:sp>
      <p:cxnSp>
        <p:nvCxnSpPr>
          <p:cNvPr id="126" name="Gerade Verbindung 24">
            <a:extLst>
              <a:ext uri="{FF2B5EF4-FFF2-40B4-BE49-F238E27FC236}">
                <a16:creationId xmlns:a16="http://schemas.microsoft.com/office/drawing/2014/main" id="{F171B8B0-9A8C-4F30-9AC9-2F682A4498B3}"/>
              </a:ext>
            </a:extLst>
          </p:cNvPr>
          <p:cNvCxnSpPr>
            <a:cxnSpLocks/>
          </p:cNvCxnSpPr>
          <p:nvPr/>
        </p:nvCxnSpPr>
        <p:spPr>
          <a:xfrm flipH="1">
            <a:off x="4702064" y="1985454"/>
            <a:ext cx="836043" cy="27081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Abgerundetes Rechteck 72">
            <a:extLst>
              <a:ext uri="{FF2B5EF4-FFF2-40B4-BE49-F238E27FC236}">
                <a16:creationId xmlns:a16="http://schemas.microsoft.com/office/drawing/2014/main" id="{5284B266-DC69-49AF-B816-19E31CF9378C}"/>
              </a:ext>
            </a:extLst>
          </p:cNvPr>
          <p:cNvSpPr/>
          <p:nvPr/>
        </p:nvSpPr>
        <p:spPr>
          <a:xfrm>
            <a:off x="2352424" y="3045292"/>
            <a:ext cx="863361" cy="20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525" b="1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r>
              <a:rPr lang="de-DE" sz="750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Sindelfingen</a:t>
            </a:r>
          </a:p>
          <a:p>
            <a:pPr defTabSz="685783"/>
            <a:r>
              <a:rPr lang="de-DE" sz="525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Germany</a:t>
            </a:r>
            <a:endParaRPr lang="de-DE" sz="675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4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  <a:p>
            <a:pPr defTabSz="685783"/>
            <a:endParaRPr lang="de-DE" sz="60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cxnSp>
        <p:nvCxnSpPr>
          <p:cNvPr id="128" name="Gerade Verbindung 24">
            <a:extLst>
              <a:ext uri="{FF2B5EF4-FFF2-40B4-BE49-F238E27FC236}">
                <a16:creationId xmlns:a16="http://schemas.microsoft.com/office/drawing/2014/main" id="{1D93982C-5848-411B-A62B-63D808F2D241}"/>
              </a:ext>
            </a:extLst>
          </p:cNvPr>
          <p:cNvCxnSpPr>
            <a:cxnSpLocks/>
          </p:cNvCxnSpPr>
          <p:nvPr/>
        </p:nvCxnSpPr>
        <p:spPr>
          <a:xfrm flipH="1">
            <a:off x="2995515" y="2102564"/>
            <a:ext cx="178568" cy="9475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1" name="Grafik 131">
            <a:extLst>
              <a:ext uri="{FF2B5EF4-FFF2-40B4-BE49-F238E27FC236}">
                <a16:creationId xmlns:a16="http://schemas.microsoft.com/office/drawing/2014/main" id="{43054100-ECB0-46AE-AAD1-212A8D5ACFE6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43" b="6080"/>
          <a:stretch/>
        </p:blipFill>
        <p:spPr>
          <a:xfrm>
            <a:off x="6526430" y="3007778"/>
            <a:ext cx="1008000" cy="5832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132" name="Grafik 132">
            <a:extLst>
              <a:ext uri="{FF2B5EF4-FFF2-40B4-BE49-F238E27FC236}">
                <a16:creationId xmlns:a16="http://schemas.microsoft.com/office/drawing/2014/main" id="{2D3C8353-DF82-4777-BBE9-D2651DFE0DE7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9"/>
          <a:stretch/>
        </p:blipFill>
        <p:spPr>
          <a:xfrm>
            <a:off x="6525177" y="3642624"/>
            <a:ext cx="1008000" cy="583200"/>
          </a:xfrm>
          <a:prstGeom prst="roundRect">
            <a:avLst/>
          </a:prstGeom>
        </p:spPr>
      </p:pic>
      <p:pic>
        <p:nvPicPr>
          <p:cNvPr id="133" name="Grafik 133">
            <a:extLst>
              <a:ext uri="{FF2B5EF4-FFF2-40B4-BE49-F238E27FC236}">
                <a16:creationId xmlns:a16="http://schemas.microsoft.com/office/drawing/2014/main" id="{8BDCC4C6-D6BE-48FE-8E7B-D0536263E5C5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82" r="19197" b="12181"/>
          <a:stretch/>
        </p:blipFill>
        <p:spPr>
          <a:xfrm>
            <a:off x="6525177" y="4277470"/>
            <a:ext cx="1006456" cy="583200"/>
          </a:xfrm>
          <a:prstGeom prst="roundRect">
            <a:avLst/>
          </a:prstGeom>
          <a:ln>
            <a:noFill/>
          </a:ln>
        </p:spPr>
      </p:pic>
      <p:pic>
        <p:nvPicPr>
          <p:cNvPr id="134" name="Grafik 4">
            <a:extLst>
              <a:ext uri="{FF2B5EF4-FFF2-40B4-BE49-F238E27FC236}">
                <a16:creationId xmlns:a16="http://schemas.microsoft.com/office/drawing/2014/main" id="{169F1021-6D1E-4296-B429-1E76B34A8E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2" t="7843" r="2201" b="8023"/>
          <a:stretch/>
        </p:blipFill>
        <p:spPr>
          <a:xfrm>
            <a:off x="6523633" y="1078416"/>
            <a:ext cx="1008000" cy="57846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150" name="Grafik 123">
            <a:extLst>
              <a:ext uri="{FF2B5EF4-FFF2-40B4-BE49-F238E27FC236}">
                <a16:creationId xmlns:a16="http://schemas.microsoft.com/office/drawing/2014/main" id="{A16984ED-15E5-4062-BA42-55706E83A065}"/>
              </a:ext>
            </a:extLst>
          </p:cNvPr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2" b="7887"/>
          <a:stretch/>
        </p:blipFill>
        <p:spPr>
          <a:xfrm>
            <a:off x="6531837" y="1770242"/>
            <a:ext cx="1008000" cy="5832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151" name="Grafik 130">
            <a:extLst>
              <a:ext uri="{FF2B5EF4-FFF2-40B4-BE49-F238E27FC236}">
                <a16:creationId xmlns:a16="http://schemas.microsoft.com/office/drawing/2014/main" id="{5D0080AF-D527-4496-90FC-418C36EAA8D8}"/>
              </a:ext>
            </a:extLst>
          </p:cNvPr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1"/>
          <a:stretch/>
        </p:blipFill>
        <p:spPr>
          <a:xfrm>
            <a:off x="6531837" y="2401786"/>
            <a:ext cx="1008000" cy="5832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163" name="Abgerundetes Rechteck 120">
            <a:extLst>
              <a:ext uri="{FF2B5EF4-FFF2-40B4-BE49-F238E27FC236}">
                <a16:creationId xmlns:a16="http://schemas.microsoft.com/office/drawing/2014/main" id="{B4C60842-0258-4122-ABB3-F8B30EEF50A6}"/>
              </a:ext>
            </a:extLst>
          </p:cNvPr>
          <p:cNvSpPr/>
          <p:nvPr/>
        </p:nvSpPr>
        <p:spPr>
          <a:xfrm>
            <a:off x="30625" y="4049535"/>
            <a:ext cx="3302688" cy="8971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3E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B0CB2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Централа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rgbClr val="B0CB24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03E6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Заводи за производство 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3E6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– </a:t>
            </a:r>
            <a:r>
              <a:rPr lang="de-DE" sz="1200" b="1" kern="0" dirty="0">
                <a:solidFill>
                  <a:srgbClr val="003E64"/>
                </a:solidFill>
                <a:latin typeface="Arial" panose="020B0604020202020204"/>
                <a:cs typeface="Arial" panose="020B0604020202020204" pitchFamily="34" charset="0"/>
              </a:rPr>
              <a:t>5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3E6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Офиси Продажби</a:t>
            </a:r>
            <a:r>
              <a:rPr lang="bg-BG" sz="1200" b="1" kern="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– </a:t>
            </a:r>
            <a:r>
              <a:rPr lang="de-DE" sz="1200" b="1" kern="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cs typeface="Arial" panose="020B0604020202020204" pitchFamily="34" charset="0"/>
              </a:rPr>
              <a:t>11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2CAFE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Технически офиси 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2CAFE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– </a:t>
            </a:r>
            <a:r>
              <a:rPr lang="de-DE" sz="1200" b="1" kern="0" dirty="0">
                <a:solidFill>
                  <a:srgbClr val="2CAFE6"/>
                </a:solidFill>
                <a:latin typeface="Arial" panose="020B0604020202020204"/>
                <a:cs typeface="Arial" panose="020B0604020202020204" pitchFamily="34" charset="0"/>
              </a:rPr>
              <a:t>2</a:t>
            </a:r>
            <a:endParaRPr lang="bg-BG" sz="1200" b="1" kern="0" dirty="0">
              <a:solidFill>
                <a:srgbClr val="2CAFE6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0" marR="0" lvl="0" indent="0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0" cap="none" spc="0" normalizeH="0" baseline="0" noProof="0" dirty="0">
              <a:ln>
                <a:noFill/>
              </a:ln>
              <a:solidFill>
                <a:srgbClr val="2CAFE6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none" strike="noStrike" kern="0" cap="none" spc="0" normalizeH="0" baseline="0" noProof="0" dirty="0">
              <a:ln>
                <a:noFill/>
              </a:ln>
              <a:solidFill>
                <a:srgbClr val="003E64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3E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Textplatzhalter 3">
            <a:extLst>
              <a:ext uri="{FF2B5EF4-FFF2-40B4-BE49-F238E27FC236}">
                <a16:creationId xmlns:a16="http://schemas.microsoft.com/office/drawing/2014/main" id="{50A7E045-6E6D-4021-A622-A9391BF2EE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" y="180000"/>
            <a:ext cx="6850000" cy="581025"/>
          </a:xfrm>
          <a:prstGeom prst="rect">
            <a:avLst/>
          </a:prstGeom>
        </p:spPr>
        <p:txBody>
          <a:bodyPr/>
          <a:lstStyle/>
          <a:p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МД електроник Група</a:t>
            </a:r>
          </a:p>
          <a:p>
            <a:r>
              <a:rPr lang="bg-BG" sz="1800" b="0" dirty="0">
                <a:latin typeface="Arial" panose="020B0604020202020204" pitchFamily="34" charset="0"/>
                <a:cs typeface="Arial" panose="020B0604020202020204" pitchFamily="34" charset="0"/>
              </a:rPr>
              <a:t>локации</a:t>
            </a:r>
            <a:endParaRPr 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7" name="Eröffnet">
            <a:extLst>
              <a:ext uri="{FF2B5EF4-FFF2-40B4-BE49-F238E27FC236}">
                <a16:creationId xmlns:a16="http://schemas.microsoft.com/office/drawing/2014/main" id="{8A43DCD4-3427-4826-B128-DE242036F446}"/>
              </a:ext>
            </a:extLst>
          </p:cNvPr>
          <p:cNvGrpSpPr/>
          <p:nvPr/>
        </p:nvGrpSpPr>
        <p:grpSpPr>
          <a:xfrm>
            <a:off x="7707921" y="1160829"/>
            <a:ext cx="1336941" cy="430140"/>
            <a:chOff x="6644640" y="2485726"/>
            <a:chExt cx="2255520" cy="573520"/>
          </a:xfrm>
        </p:grpSpPr>
        <p:sp>
          <p:nvSpPr>
            <p:cNvPr id="178" name="Abgerundetes Rechteck 125">
              <a:extLst>
                <a:ext uri="{FF2B5EF4-FFF2-40B4-BE49-F238E27FC236}">
                  <a16:creationId xmlns:a16="http://schemas.microsoft.com/office/drawing/2014/main" id="{95BDB53E-EDC2-4343-A560-29AA7923DAAB}"/>
                </a:ext>
              </a:extLst>
            </p:cNvPr>
            <p:cNvSpPr/>
            <p:nvPr/>
          </p:nvSpPr>
          <p:spPr>
            <a:xfrm>
              <a:off x="6644640" y="2485726"/>
              <a:ext cx="2255520" cy="573520"/>
            </a:xfrm>
            <a:prstGeom prst="roundRect">
              <a:avLst>
                <a:gd name="adj" fmla="val 46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700"/>
            </a:p>
          </p:txBody>
        </p:sp>
        <p:sp>
          <p:nvSpPr>
            <p:cNvPr id="179" name="Textfeld 71">
              <a:extLst>
                <a:ext uri="{FF2B5EF4-FFF2-40B4-BE49-F238E27FC236}">
                  <a16:creationId xmlns:a16="http://schemas.microsoft.com/office/drawing/2014/main" id="{F19BD185-4E5B-46A8-AD7A-5D8EBA80C759}"/>
                </a:ext>
              </a:extLst>
            </p:cNvPr>
            <p:cNvSpPr txBox="1"/>
            <p:nvPr/>
          </p:nvSpPr>
          <p:spPr>
            <a:xfrm>
              <a:off x="6808116" y="2544794"/>
              <a:ext cx="1806294" cy="3379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338"/>
                </a:spcAft>
                <a:tabLst>
                  <a:tab pos="150912" algn="l"/>
                </a:tabLst>
              </a:pPr>
              <a:r>
                <a:rPr lang="de-DE" sz="800" b="1" dirty="0">
                  <a:solidFill>
                    <a:schemeClr val="bg1"/>
                  </a:solidFill>
                </a:rPr>
                <a:t>Waldkraiburg, DE</a:t>
              </a:r>
              <a:br>
                <a:rPr lang="de-DE" sz="800" dirty="0">
                  <a:solidFill>
                    <a:schemeClr val="bg1"/>
                  </a:solidFill>
                </a:rPr>
              </a:br>
              <a:r>
                <a:rPr lang="de-DE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Opened</a:t>
              </a:r>
              <a:r>
                <a:rPr lang="de-DE" sz="800" dirty="0">
                  <a:solidFill>
                    <a:schemeClr val="bg1"/>
                  </a:solidFill>
                </a:rPr>
                <a:t>: </a:t>
              </a:r>
              <a:r>
                <a:rPr lang="de-DE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1980</a:t>
              </a:r>
            </a:p>
          </p:txBody>
        </p:sp>
      </p:grpSp>
      <p:sp>
        <p:nvSpPr>
          <p:cNvPr id="180" name="Abgerundetes Rechteck 76">
            <a:extLst>
              <a:ext uri="{FF2B5EF4-FFF2-40B4-BE49-F238E27FC236}">
                <a16:creationId xmlns:a16="http://schemas.microsoft.com/office/drawing/2014/main" id="{76E4A795-5319-40D5-9252-11EE97447A7A}"/>
              </a:ext>
            </a:extLst>
          </p:cNvPr>
          <p:cNvSpPr/>
          <p:nvPr/>
        </p:nvSpPr>
        <p:spPr>
          <a:xfrm>
            <a:off x="7707922" y="3042632"/>
            <a:ext cx="1336941" cy="430140"/>
          </a:xfrm>
          <a:prstGeom prst="roundRect">
            <a:avLst>
              <a:gd name="adj" fmla="val 469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13"/>
          </a:p>
        </p:txBody>
      </p:sp>
      <p:sp>
        <p:nvSpPr>
          <p:cNvPr id="181" name="Abgerundetes Rechteck 81">
            <a:extLst>
              <a:ext uri="{FF2B5EF4-FFF2-40B4-BE49-F238E27FC236}">
                <a16:creationId xmlns:a16="http://schemas.microsoft.com/office/drawing/2014/main" id="{201561F6-954D-4B12-BB3E-E5947C827485}"/>
              </a:ext>
            </a:extLst>
          </p:cNvPr>
          <p:cNvSpPr/>
          <p:nvPr/>
        </p:nvSpPr>
        <p:spPr>
          <a:xfrm>
            <a:off x="7707923" y="2461361"/>
            <a:ext cx="1336940" cy="430140"/>
          </a:xfrm>
          <a:prstGeom prst="roundRect">
            <a:avLst>
              <a:gd name="adj" fmla="val 469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13"/>
          </a:p>
        </p:txBody>
      </p:sp>
      <p:sp>
        <p:nvSpPr>
          <p:cNvPr id="182" name="Abgerundetes Rechteck 102">
            <a:extLst>
              <a:ext uri="{FF2B5EF4-FFF2-40B4-BE49-F238E27FC236}">
                <a16:creationId xmlns:a16="http://schemas.microsoft.com/office/drawing/2014/main" id="{6866A021-29C0-494E-ABDA-7355AF2C50A1}"/>
              </a:ext>
            </a:extLst>
          </p:cNvPr>
          <p:cNvSpPr/>
          <p:nvPr/>
        </p:nvSpPr>
        <p:spPr>
          <a:xfrm>
            <a:off x="7709632" y="1808034"/>
            <a:ext cx="1335231" cy="430140"/>
          </a:xfrm>
          <a:prstGeom prst="roundRect">
            <a:avLst>
              <a:gd name="adj" fmla="val 469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13"/>
          </a:p>
        </p:txBody>
      </p:sp>
      <p:grpSp>
        <p:nvGrpSpPr>
          <p:cNvPr id="183" name="Eröffnet">
            <a:extLst>
              <a:ext uri="{FF2B5EF4-FFF2-40B4-BE49-F238E27FC236}">
                <a16:creationId xmlns:a16="http://schemas.microsoft.com/office/drawing/2014/main" id="{4FF8A4EC-DC9B-4787-9902-3AAF2C82BB1E}"/>
              </a:ext>
            </a:extLst>
          </p:cNvPr>
          <p:cNvGrpSpPr/>
          <p:nvPr/>
        </p:nvGrpSpPr>
        <p:grpSpPr>
          <a:xfrm>
            <a:off x="7713328" y="3688551"/>
            <a:ext cx="1331535" cy="430140"/>
            <a:chOff x="6637449" y="2389930"/>
            <a:chExt cx="2255520" cy="573520"/>
          </a:xfrm>
        </p:grpSpPr>
        <p:sp>
          <p:nvSpPr>
            <p:cNvPr id="184" name="Abgerundetes Rechteck 123">
              <a:extLst>
                <a:ext uri="{FF2B5EF4-FFF2-40B4-BE49-F238E27FC236}">
                  <a16:creationId xmlns:a16="http://schemas.microsoft.com/office/drawing/2014/main" id="{4AD434A7-C3F0-47AC-950D-0F10DC4B527B}"/>
                </a:ext>
              </a:extLst>
            </p:cNvPr>
            <p:cNvSpPr/>
            <p:nvPr/>
          </p:nvSpPr>
          <p:spPr>
            <a:xfrm>
              <a:off x="6637449" y="2389930"/>
              <a:ext cx="2255520" cy="573520"/>
            </a:xfrm>
            <a:prstGeom prst="roundRect">
              <a:avLst>
                <a:gd name="adj" fmla="val 46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Textfeld 95">
              <a:extLst>
                <a:ext uri="{FF2B5EF4-FFF2-40B4-BE49-F238E27FC236}">
                  <a16:creationId xmlns:a16="http://schemas.microsoft.com/office/drawing/2014/main" id="{9AD8D7BE-4532-45BF-819B-6202A8EB1772}"/>
                </a:ext>
              </a:extLst>
            </p:cNvPr>
            <p:cNvSpPr txBox="1"/>
            <p:nvPr/>
          </p:nvSpPr>
          <p:spPr>
            <a:xfrm>
              <a:off x="6792430" y="2443527"/>
              <a:ext cx="1679376" cy="3451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338"/>
                </a:spcAft>
                <a:tabLst>
                  <a:tab pos="150912" algn="l"/>
                </a:tabLst>
              </a:pPr>
              <a:r>
                <a:rPr lang="de-DE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Changzhou, CN</a:t>
              </a:r>
              <a:br>
                <a:rPr lang="de-DE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Opened: 2020</a:t>
              </a:r>
              <a:endParaRPr lang="de-DE" sz="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Eröffnet">
            <a:extLst>
              <a:ext uri="{FF2B5EF4-FFF2-40B4-BE49-F238E27FC236}">
                <a16:creationId xmlns:a16="http://schemas.microsoft.com/office/drawing/2014/main" id="{2BD5EF81-6A77-4C0B-9C08-1A31116BCB64}"/>
              </a:ext>
            </a:extLst>
          </p:cNvPr>
          <p:cNvGrpSpPr/>
          <p:nvPr/>
        </p:nvGrpSpPr>
        <p:grpSpPr>
          <a:xfrm>
            <a:off x="7707922" y="4334470"/>
            <a:ext cx="1336941" cy="430140"/>
            <a:chOff x="6617573" y="2362287"/>
            <a:chExt cx="2255520" cy="573520"/>
          </a:xfrm>
        </p:grpSpPr>
        <p:sp>
          <p:nvSpPr>
            <p:cNvPr id="187" name="Abgerundetes Rechteck 121">
              <a:extLst>
                <a:ext uri="{FF2B5EF4-FFF2-40B4-BE49-F238E27FC236}">
                  <a16:creationId xmlns:a16="http://schemas.microsoft.com/office/drawing/2014/main" id="{99A77CEF-4801-4210-8E3B-CC02FA420216}"/>
                </a:ext>
              </a:extLst>
            </p:cNvPr>
            <p:cNvSpPr/>
            <p:nvPr/>
          </p:nvSpPr>
          <p:spPr>
            <a:xfrm>
              <a:off x="6617573" y="2362287"/>
              <a:ext cx="2255520" cy="573520"/>
            </a:xfrm>
            <a:prstGeom prst="roundRect">
              <a:avLst>
                <a:gd name="adj" fmla="val 46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700"/>
            </a:p>
          </p:txBody>
        </p:sp>
        <p:sp>
          <p:nvSpPr>
            <p:cNvPr id="188" name="Textfeld 99">
              <a:extLst>
                <a:ext uri="{FF2B5EF4-FFF2-40B4-BE49-F238E27FC236}">
                  <a16:creationId xmlns:a16="http://schemas.microsoft.com/office/drawing/2014/main" id="{6F22B62B-DC98-48B1-8C1B-89E4EDAC2497}"/>
                </a:ext>
              </a:extLst>
            </p:cNvPr>
            <p:cNvSpPr txBox="1"/>
            <p:nvPr/>
          </p:nvSpPr>
          <p:spPr>
            <a:xfrm>
              <a:off x="6797054" y="2405199"/>
              <a:ext cx="1679377" cy="3397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338"/>
                </a:spcAft>
                <a:tabLst>
                  <a:tab pos="150912" algn="l"/>
                </a:tabLst>
              </a:pPr>
              <a:r>
                <a:rPr lang="de-DE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Vratsa, BG</a:t>
              </a:r>
              <a:br>
                <a:rPr lang="de-DE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Opened: 2020</a:t>
              </a:r>
              <a:endParaRPr lang="de-DE" sz="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9" name="Textfeld 92">
            <a:extLst>
              <a:ext uri="{FF2B5EF4-FFF2-40B4-BE49-F238E27FC236}">
                <a16:creationId xmlns:a16="http://schemas.microsoft.com/office/drawing/2014/main" id="{D288B762-7DDE-4AD3-B6EF-00F9FDC2E48A}"/>
              </a:ext>
            </a:extLst>
          </p:cNvPr>
          <p:cNvSpPr txBox="1"/>
          <p:nvPr/>
        </p:nvSpPr>
        <p:spPr>
          <a:xfrm>
            <a:off x="7804820" y="1849229"/>
            <a:ext cx="1777067" cy="2542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38"/>
              </a:spcAft>
              <a:tabLst>
                <a:tab pos="150912" algn="l"/>
              </a:tabLst>
            </a:pPr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Chotěšov, CZ</a:t>
            </a:r>
            <a:b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Opened: 1993</a:t>
            </a:r>
          </a:p>
        </p:txBody>
      </p:sp>
      <p:sp>
        <p:nvSpPr>
          <p:cNvPr id="190" name="Textfeld 94">
            <a:extLst>
              <a:ext uri="{FF2B5EF4-FFF2-40B4-BE49-F238E27FC236}">
                <a16:creationId xmlns:a16="http://schemas.microsoft.com/office/drawing/2014/main" id="{2F7B1A92-C465-49BE-A73F-7C5AE021DBF3}"/>
              </a:ext>
            </a:extLst>
          </p:cNvPr>
          <p:cNvSpPr txBox="1"/>
          <p:nvPr/>
        </p:nvSpPr>
        <p:spPr>
          <a:xfrm>
            <a:off x="7808845" y="3087502"/>
            <a:ext cx="1777067" cy="2532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38"/>
              </a:spcAft>
              <a:tabLst>
                <a:tab pos="150912" algn="l"/>
              </a:tabLst>
            </a:pPr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León, MX</a:t>
            </a:r>
            <a:b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Opened: 2016</a:t>
            </a:r>
          </a:p>
        </p:txBody>
      </p:sp>
      <p:sp>
        <p:nvSpPr>
          <p:cNvPr id="191" name="Textfeld 89">
            <a:extLst>
              <a:ext uri="{FF2B5EF4-FFF2-40B4-BE49-F238E27FC236}">
                <a16:creationId xmlns:a16="http://schemas.microsoft.com/office/drawing/2014/main" id="{8269C203-CC42-445F-83FB-1778477F12A0}"/>
              </a:ext>
            </a:extLst>
          </p:cNvPr>
          <p:cNvSpPr txBox="1"/>
          <p:nvPr/>
        </p:nvSpPr>
        <p:spPr>
          <a:xfrm>
            <a:off x="7808845" y="2504424"/>
            <a:ext cx="1777067" cy="270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38"/>
              </a:spcAft>
              <a:tabLst>
                <a:tab pos="150912" algn="l"/>
              </a:tabLst>
            </a:pPr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Beijing, CN</a:t>
            </a:r>
            <a:br>
              <a:rPr lang="de-DE" sz="800" dirty="0">
                <a:solidFill>
                  <a:schemeClr val="bg1"/>
                </a:solidFill>
              </a:rPr>
            </a:br>
            <a:r>
              <a:rPr lang="de-DE" sz="800" dirty="0">
                <a:solidFill>
                  <a:schemeClr val="bg1"/>
                </a:solidFill>
              </a:rPr>
              <a:t>Opened: 2005</a:t>
            </a:r>
            <a:endParaRPr lang="de-DE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6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DA88E83-4245-4C2F-9FCD-6A14A0EB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5750"/>
            <a:ext cx="4622800" cy="1416050"/>
          </a:xfrm>
        </p:spPr>
        <p:txBody>
          <a:bodyPr/>
          <a:lstStyle/>
          <a:p>
            <a:pPr algn="ctr"/>
            <a:r>
              <a:rPr lang="bg-BG" sz="2000" i="1" dirty="0">
                <a:latin typeface="Arial" panose="020B0604020202020204" pitchFamily="34" charset="0"/>
                <a:cs typeface="Arial" panose="020B0604020202020204" pitchFamily="34" charset="0"/>
              </a:rPr>
              <a:t>МД Електроник еоод</a:t>
            </a:r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i="1" dirty="0">
                <a:latin typeface="Arial" panose="020B0604020202020204" pitchFamily="34" charset="0"/>
                <a:cs typeface="Arial" panose="020B0604020202020204" pitchFamily="34" charset="0"/>
              </a:rPr>
              <a:t>Враца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000" i="1" dirty="0"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5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C8678C-FCD7-452B-AAFA-889E5AA70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189" y="2140990"/>
            <a:ext cx="2803991" cy="186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298219-70BC-4817-973B-9787D8EB8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25" y="1029050"/>
            <a:ext cx="2909464" cy="193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768730-5597-487E-A812-DF92E451F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92" y="1019321"/>
            <a:ext cx="2924069" cy="194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0395E9-D90E-4DB7-AA73-A6A6ED735F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92" y="2967432"/>
            <a:ext cx="2924069" cy="194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687178-C95E-40F9-B77F-1DDC3649F8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25" y="2967273"/>
            <a:ext cx="2927976" cy="194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0BC35F-CF1F-49BF-840C-FB996D358086}"/>
              </a:ext>
            </a:extLst>
          </p:cNvPr>
          <p:cNvSpPr/>
          <p:nvPr/>
        </p:nvSpPr>
        <p:spPr>
          <a:xfrm>
            <a:off x="2386123" y="1019321"/>
            <a:ext cx="2339626" cy="96322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Застроена площ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</a:t>
            </a:r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 </a:t>
            </a:r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300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</a:t>
            </a:r>
            <a:r>
              <a:rPr lang="en-US" sz="1050" b="1" i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bg-BG" sz="1050" b="1" i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endParaRPr lang="en-US" sz="1050" b="1" i="1" baseline="30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Производство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9 </a:t>
            </a:r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600 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</a:t>
            </a:r>
            <a:r>
              <a:rPr lang="en-US" sz="1050" b="1" i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Склад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3 </a:t>
            </a:r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700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</a:t>
            </a:r>
            <a:r>
              <a:rPr lang="en-US" sz="1050" b="1" i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Офиси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</a:t>
            </a:r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bg-BG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000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</a:t>
            </a:r>
            <a:r>
              <a:rPr lang="en-US" sz="1050" b="1" i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endParaRPr lang="bg-BG" sz="105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bg-BG" sz="105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Незастроена площ</a:t>
            </a:r>
            <a:r>
              <a:rPr lang="en-US" sz="105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bg-BG" sz="105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41 000</a:t>
            </a:r>
            <a:r>
              <a:rPr lang="en-US" sz="105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m</a:t>
            </a:r>
            <a:r>
              <a:rPr lang="en-US" sz="1050" b="1" i="1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sz="105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23FAD802-CF57-4D20-80D2-075A8209E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525" y="180000"/>
            <a:ext cx="6850062" cy="581025"/>
          </a:xfrm>
        </p:spPr>
        <p:txBody>
          <a:bodyPr/>
          <a:lstStyle/>
          <a:p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МД Електроник България</a:t>
            </a:r>
          </a:p>
          <a:p>
            <a:r>
              <a:rPr lang="bg-BG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 информация</a:t>
            </a:r>
            <a:endParaRPr lang="de-DE" sz="18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0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3060712-B18F-4C39-A91C-C01B167FBCB4}"/>
              </a:ext>
            </a:extLst>
          </p:cNvPr>
          <p:cNvGrpSpPr/>
          <p:nvPr/>
        </p:nvGrpSpPr>
        <p:grpSpPr>
          <a:xfrm>
            <a:off x="5078968" y="2923195"/>
            <a:ext cx="2378408" cy="1940075"/>
            <a:chOff x="5120433" y="2921761"/>
            <a:chExt cx="1999059" cy="1837352"/>
          </a:xfrm>
        </p:grpSpPr>
        <p:sp>
          <p:nvSpPr>
            <p:cNvPr id="5" name="Textfeld 17">
              <a:extLst>
                <a:ext uri="{FF2B5EF4-FFF2-40B4-BE49-F238E27FC236}">
                  <a16:creationId xmlns:a16="http://schemas.microsoft.com/office/drawing/2014/main" id="{09239C7E-4AF1-4982-BCF2-57020F2B4611}"/>
                </a:ext>
              </a:extLst>
            </p:cNvPr>
            <p:cNvSpPr txBox="1"/>
            <p:nvPr/>
          </p:nvSpPr>
          <p:spPr>
            <a:xfrm>
              <a:off x="5120433" y="2921761"/>
              <a:ext cx="988923" cy="3453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tabLst>
                  <a:tab pos="150912" algn="l"/>
                </a:tabLst>
              </a:pPr>
              <a:r>
                <a:rPr lang="bg-BG" sz="1000" b="1" i="1" dirty="0">
                  <a:solidFill>
                    <a:schemeClr val="tx2"/>
                  </a:solidFill>
                </a:rPr>
                <a:t>Първи износ</a:t>
              </a:r>
              <a:r>
                <a:rPr lang="en-US" sz="1000" b="1" i="1" dirty="0">
                  <a:solidFill>
                    <a:schemeClr val="tx2"/>
                  </a:solidFill>
                </a:rPr>
                <a:t>, </a:t>
              </a:r>
              <a:endParaRPr lang="bg-BG" sz="1000" b="1" i="1" dirty="0">
                <a:solidFill>
                  <a:schemeClr val="tx2"/>
                </a:solidFill>
              </a:endParaRPr>
            </a:p>
            <a:p>
              <a:pPr>
                <a:tabLst>
                  <a:tab pos="150912" algn="l"/>
                </a:tabLst>
              </a:pPr>
              <a:r>
                <a:rPr lang="bg-BG" sz="1000" b="1" i="1" dirty="0">
                  <a:solidFill>
                    <a:schemeClr val="tx2"/>
                  </a:solidFill>
                </a:rPr>
                <a:t>Август 2020</a:t>
              </a:r>
              <a:endParaRPr lang="en-US" sz="1000" b="1" i="1" dirty="0">
                <a:solidFill>
                  <a:schemeClr val="tx2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CF486B-BE3E-4DF4-BAA7-1145CD4AC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433" y="3260739"/>
              <a:ext cx="1999059" cy="14983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8EDF5FB-1AE2-44BB-A417-619757CC65FB}"/>
              </a:ext>
            </a:extLst>
          </p:cNvPr>
          <p:cNvGrpSpPr/>
          <p:nvPr/>
        </p:nvGrpSpPr>
        <p:grpSpPr>
          <a:xfrm>
            <a:off x="1787415" y="2923195"/>
            <a:ext cx="2600955" cy="1940077"/>
            <a:chOff x="6452963" y="1028219"/>
            <a:chExt cx="2357467" cy="1864989"/>
          </a:xfrm>
        </p:grpSpPr>
        <p:sp>
          <p:nvSpPr>
            <p:cNvPr id="8" name="Textfeld 71">
              <a:extLst>
                <a:ext uri="{FF2B5EF4-FFF2-40B4-BE49-F238E27FC236}">
                  <a16:creationId xmlns:a16="http://schemas.microsoft.com/office/drawing/2014/main" id="{743B1230-7C46-400B-A343-9BA04558BF36}"/>
                </a:ext>
              </a:extLst>
            </p:cNvPr>
            <p:cNvSpPr txBox="1"/>
            <p:nvPr/>
          </p:nvSpPr>
          <p:spPr>
            <a:xfrm>
              <a:off x="6452963" y="1028219"/>
              <a:ext cx="2357467" cy="414786"/>
            </a:xfrm>
            <a:prstGeom prst="rect">
              <a:avLst/>
            </a:prstGeom>
            <a:noFill/>
          </p:spPr>
          <p:txBody>
            <a:bodyPr wrap="square" tIns="72000" rIns="108000" bIns="72000" rtlCol="0" anchor="ctr">
              <a:noAutofit/>
            </a:bodyPr>
            <a:lstStyle/>
            <a:p>
              <a:r>
                <a:rPr lang="bg-BG" sz="10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Стартиране на производството</a:t>
              </a:r>
              <a:r>
                <a:rPr lang="en-US" sz="10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bg-BG" sz="10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Юни</a:t>
              </a:r>
              <a:r>
                <a:rPr lang="en-US" sz="10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2020</a:t>
              </a:r>
              <a:r>
                <a:rPr lang="bg-BG" sz="10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41A59B-8448-4B61-B990-9070C7892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2963" y="1398730"/>
              <a:ext cx="2243358" cy="14944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DA101C-BFA9-4F98-8E33-CE98D9BEBF5C}"/>
              </a:ext>
            </a:extLst>
          </p:cNvPr>
          <p:cNvGrpSpPr/>
          <p:nvPr/>
        </p:nvGrpSpPr>
        <p:grpSpPr>
          <a:xfrm>
            <a:off x="3555546" y="960946"/>
            <a:ext cx="2504060" cy="1831474"/>
            <a:chOff x="3351616" y="948613"/>
            <a:chExt cx="2281734" cy="1963257"/>
          </a:xfrm>
        </p:grpSpPr>
        <p:sp>
          <p:nvSpPr>
            <p:cNvPr id="11" name="Textfeld 27">
              <a:extLst>
                <a:ext uri="{FF2B5EF4-FFF2-40B4-BE49-F238E27FC236}">
                  <a16:creationId xmlns:a16="http://schemas.microsoft.com/office/drawing/2014/main" id="{6A30222D-62E0-4F41-AFC2-16071E6B285D}"/>
                </a:ext>
              </a:extLst>
            </p:cNvPr>
            <p:cNvSpPr txBox="1"/>
            <p:nvPr/>
          </p:nvSpPr>
          <p:spPr>
            <a:xfrm>
              <a:off x="3351616" y="948613"/>
              <a:ext cx="2058948" cy="466284"/>
            </a:xfrm>
            <a:prstGeom prst="rect">
              <a:avLst/>
            </a:prstGeom>
            <a:noFill/>
          </p:spPr>
          <p:txBody>
            <a:bodyPr wrap="square" tIns="72000" rIns="108000" bIns="72000" rtlCol="0" anchor="ctr">
              <a:noAutofit/>
            </a:bodyPr>
            <a:lstStyle/>
            <a:p>
              <a:pPr>
                <a:tabLst>
                  <a:tab pos="150912" algn="l"/>
                </a:tabLst>
              </a:pPr>
              <a:r>
                <a:rPr lang="bg-BG" sz="10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Построяване на завода</a:t>
              </a:r>
              <a:r>
                <a:rPr lang="en-US" sz="10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endParaRPr lang="bg-BG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50912" algn="l"/>
                </a:tabLst>
              </a:pPr>
              <a:r>
                <a:rPr lang="bg-BG" sz="10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Май</a:t>
              </a:r>
              <a:r>
                <a:rPr lang="en-US" sz="10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2020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6C00FC-F8B8-422A-BAF9-0CCEF4FA5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1616" y="1391826"/>
              <a:ext cx="2281734" cy="1520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687B0E3-179B-4E80-A1DB-7E42B12721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54" y="1347529"/>
            <a:ext cx="1025248" cy="1444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4AFF4A-C061-421B-AA74-375865DCB8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402" y="1347528"/>
            <a:ext cx="1022919" cy="1444893"/>
          </a:xfrm>
          <a:prstGeom prst="rect">
            <a:avLst/>
          </a:prstGeom>
        </p:spPr>
      </p:pic>
      <p:sp>
        <p:nvSpPr>
          <p:cNvPr id="16" name="Textfeld 17">
            <a:extLst>
              <a:ext uri="{FF2B5EF4-FFF2-40B4-BE49-F238E27FC236}">
                <a16:creationId xmlns:a16="http://schemas.microsoft.com/office/drawing/2014/main" id="{3EFF83DE-6779-4B7D-929E-A60CF8AEDDE7}"/>
              </a:ext>
            </a:extLst>
          </p:cNvPr>
          <p:cNvSpPr txBox="1"/>
          <p:nvPr/>
        </p:nvSpPr>
        <p:spPr>
          <a:xfrm>
            <a:off x="6592011" y="979624"/>
            <a:ext cx="1843539" cy="355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150912" algn="l"/>
              </a:tabLst>
            </a:pPr>
            <a:r>
              <a:rPr lang="bg-BG" sz="1000" b="1" i="1" dirty="0">
                <a:solidFill>
                  <a:schemeClr val="tx2"/>
                </a:solidFill>
              </a:rPr>
              <a:t>Разрешение за ползване</a:t>
            </a:r>
            <a:r>
              <a:rPr lang="en-US" sz="1000" b="1" i="1" dirty="0">
                <a:solidFill>
                  <a:schemeClr val="tx2"/>
                </a:solidFill>
              </a:rPr>
              <a:t>,</a:t>
            </a:r>
            <a:endParaRPr lang="bg-BG" sz="1000" b="1" i="1" dirty="0">
              <a:solidFill>
                <a:schemeClr val="tx2"/>
              </a:solidFill>
            </a:endParaRPr>
          </a:p>
          <a:p>
            <a:pPr>
              <a:tabLst>
                <a:tab pos="150912" algn="l"/>
              </a:tabLst>
            </a:pPr>
            <a:r>
              <a:rPr lang="bg-BG" sz="1000" b="1" i="1" dirty="0">
                <a:solidFill>
                  <a:schemeClr val="tx2"/>
                </a:solidFill>
              </a:rPr>
              <a:t>Юни 2020</a:t>
            </a:r>
            <a:endParaRPr lang="en-US" sz="1000" b="1" i="1" dirty="0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A444D3-DAC7-47F2-837A-107AAEACBC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99" y="1389129"/>
            <a:ext cx="2527918" cy="140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AC9FD100-162D-4BFE-B225-D9972DAA4A4B}"/>
              </a:ext>
            </a:extLst>
          </p:cNvPr>
          <p:cNvSpPr txBox="1">
            <a:spLocks/>
          </p:cNvSpPr>
          <p:nvPr/>
        </p:nvSpPr>
        <p:spPr>
          <a:xfrm>
            <a:off x="245660" y="980661"/>
            <a:ext cx="1398842" cy="367905"/>
          </a:xfrm>
          <a:prstGeom prst="rect">
            <a:avLst/>
          </a:prstGeom>
        </p:spPr>
        <p:txBody>
          <a:bodyPr lIns="72000" tIns="0" bIns="0" anchor="ctr" anchorCtr="1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/>
              <a:buNone/>
              <a:defRPr lang="de-DE" sz="1200" b="0" i="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Първа копка</a:t>
            </a:r>
            <a:r>
              <a:rPr lang="en-US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bg-BG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Април</a:t>
            </a:r>
            <a:r>
              <a:rPr lang="en-US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366F35D9-40FA-46BC-ABAB-60D8BFA96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" y="180000"/>
            <a:ext cx="6850062" cy="581025"/>
          </a:xfrm>
        </p:spPr>
        <p:txBody>
          <a:bodyPr/>
          <a:lstStyle/>
          <a:p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МД Електроник България</a:t>
            </a:r>
          </a:p>
          <a:p>
            <a:r>
              <a:rPr lang="bg-BG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de-DE" sz="18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2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1951010" y="4040904"/>
            <a:ext cx="855985" cy="499182"/>
          </a:xfrm>
          <a:prstGeom prst="rect">
            <a:avLst/>
          </a:prstGeom>
          <a:noFill/>
        </p:spPr>
        <p:txBody>
          <a:bodyPr wrap="square" lIns="108000" tIns="180000" rIns="36000" bIns="72000" rtlCol="0" anchor="ctr" anchorCtr="0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Tx/>
              <a:buNone/>
              <a:tabLst>
                <a:tab pos="150912" algn="l"/>
              </a:tabLst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uppierung 4" hidden="1"/>
          <p:cNvGrpSpPr/>
          <p:nvPr/>
        </p:nvGrpSpPr>
        <p:grpSpPr>
          <a:xfrm>
            <a:off x="673865" y="1130301"/>
            <a:ext cx="6515066" cy="4013200"/>
            <a:chOff x="898486" y="1507067"/>
            <a:chExt cx="8686755" cy="5350933"/>
          </a:xfrm>
        </p:grpSpPr>
        <p:cxnSp>
          <p:nvCxnSpPr>
            <p:cNvPr id="4" name="Gerade Verbindung 3"/>
            <p:cNvCxnSpPr/>
            <p:nvPr/>
          </p:nvCxnSpPr>
          <p:spPr>
            <a:xfrm>
              <a:off x="898486" y="1507067"/>
              <a:ext cx="0" cy="53509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/>
          </p:nvCxnSpPr>
          <p:spPr>
            <a:xfrm>
              <a:off x="2947420" y="1507067"/>
              <a:ext cx="0" cy="53509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5064087" y="1507067"/>
              <a:ext cx="0" cy="53509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7172287" y="1507067"/>
              <a:ext cx="0" cy="53509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9585241" y="1507067"/>
              <a:ext cx="0" cy="53509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6FB90F4-89FC-4EEE-9BFA-2605A8F182C4}"/>
              </a:ext>
            </a:extLst>
          </p:cNvPr>
          <p:cNvSpPr/>
          <p:nvPr/>
        </p:nvSpPr>
        <p:spPr>
          <a:xfrm>
            <a:off x="8001663" y="1860680"/>
            <a:ext cx="694658" cy="6288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316A4-05F3-4F94-B4EB-0F2451DF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28" y="1375961"/>
            <a:ext cx="2416176" cy="3409785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87373E-157C-4E5D-953C-9FFA54280E5E}"/>
              </a:ext>
            </a:extLst>
          </p:cNvPr>
          <p:cNvSpPr txBox="1"/>
          <p:nvPr/>
        </p:nvSpPr>
        <p:spPr>
          <a:xfrm>
            <a:off x="301368" y="1011267"/>
            <a:ext cx="2505627" cy="28470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0912" algn="l"/>
              </a:tabLst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Certified IATF 16949</a:t>
            </a:r>
            <a:endParaRPr kumimoji="0" lang="bg-BG" sz="1200" b="1" i="1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5EF2B-FCC8-43EB-8791-74491285C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138" y="1375961"/>
            <a:ext cx="2440688" cy="3409785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0F30CF-38AD-4387-B8EA-573488235803}"/>
              </a:ext>
            </a:extLst>
          </p:cNvPr>
          <p:cNvSpPr txBox="1"/>
          <p:nvPr/>
        </p:nvSpPr>
        <p:spPr>
          <a:xfrm>
            <a:off x="3848668" y="1047850"/>
            <a:ext cx="2088108" cy="175203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Certified ISO 45001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98B96-3121-4EB1-A3EB-DAE59082D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42" y="1375961"/>
            <a:ext cx="2430336" cy="3409785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9B0BA2-FE4B-4AD7-AD6B-4573AE8D4648}"/>
              </a:ext>
            </a:extLst>
          </p:cNvPr>
          <p:cNvSpPr txBox="1"/>
          <p:nvPr/>
        </p:nvSpPr>
        <p:spPr>
          <a:xfrm>
            <a:off x="6883468" y="1050312"/>
            <a:ext cx="2088108" cy="175203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Certified ISO 14001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F0016863-E025-44A5-A622-44C9293801F6}"/>
              </a:ext>
            </a:extLst>
          </p:cNvPr>
          <p:cNvSpPr txBox="1">
            <a:spLocks/>
          </p:cNvSpPr>
          <p:nvPr/>
        </p:nvSpPr>
        <p:spPr>
          <a:xfrm>
            <a:off x="180000" y="180000"/>
            <a:ext cx="6850062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/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МД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Електроник България</a:t>
            </a:r>
          </a:p>
          <a:p>
            <a:r>
              <a:rPr lang="bg-BG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сертификати</a:t>
            </a:r>
          </a:p>
        </p:txBody>
      </p:sp>
    </p:spTree>
    <p:extLst>
      <p:ext uri="{BB962C8B-B14F-4D97-AF65-F5344CB8AC3E}">
        <p14:creationId xmlns:p14="http://schemas.microsoft.com/office/powerpoint/2010/main" val="157397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fik 6">
            <a:extLst>
              <a:ext uri="{FF2B5EF4-FFF2-40B4-BE49-F238E27FC236}">
                <a16:creationId xmlns:a16="http://schemas.microsoft.com/office/drawing/2014/main" id="{BBE7ADB0-440E-4299-AC2C-0687750ECE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5" y="1098290"/>
            <a:ext cx="8796339" cy="358455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42246" y="1065654"/>
            <a:ext cx="2844099" cy="350713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 flipH="1">
            <a:off x="6325105" y="1292772"/>
            <a:ext cx="2295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49429" y="3443189"/>
            <a:ext cx="45719" cy="45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459B97D-A31D-44DD-9C97-BC95C7FED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366" y="3429092"/>
            <a:ext cx="746601" cy="3255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838B536-4BA9-4408-AA07-C58AC50AD4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55" y="3818853"/>
            <a:ext cx="748468" cy="4799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3909A13-E30A-42B7-82A5-43ACD97A6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35" y="4195033"/>
            <a:ext cx="565664" cy="47506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E7EDCF6-28B3-4632-AF08-257C7A159C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454" y="3764006"/>
            <a:ext cx="816212" cy="6878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FEE3B11-051B-4B79-8BEC-9299B15E60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907" y="3867279"/>
            <a:ext cx="699252" cy="67663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F666022-35B6-41D7-BC06-C590F49F17A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907" y="3591885"/>
            <a:ext cx="759405" cy="45044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6A6C0B5-2250-4282-8EBB-32A3A161B88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529" y="3548780"/>
            <a:ext cx="1459458" cy="26799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35CF567-B406-4CAA-8985-06DE0BAA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2049463"/>
            <a:ext cx="55658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909399-5BC5-45D9-8FBF-306B0B4C57F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303" y="3440422"/>
            <a:ext cx="662040" cy="372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D17303-1159-4390-87A3-AD62C4F7132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55" y="4367297"/>
            <a:ext cx="711471" cy="243469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B46B618-CD8B-4553-B55B-0146359CC25C}"/>
              </a:ext>
            </a:extLst>
          </p:cNvPr>
          <p:cNvSpPr/>
          <p:nvPr/>
        </p:nvSpPr>
        <p:spPr>
          <a:xfrm>
            <a:off x="3809958" y="1058952"/>
            <a:ext cx="17232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 w="6600">
                  <a:solidFill>
                    <a:srgbClr val="009DD9"/>
                  </a:solidFill>
                  <a:prstDash val="solid"/>
                </a:ln>
                <a:gradFill>
                  <a:gsLst>
                    <a:gs pos="0">
                      <a:srgbClr val="0F6FC6">
                        <a:lumMod val="5000"/>
                        <a:lumOff val="95000"/>
                      </a:srgbClr>
                    </a:gs>
                    <a:gs pos="74000">
                      <a:srgbClr val="0F6FC6">
                        <a:lumMod val="45000"/>
                        <a:lumOff val="55000"/>
                      </a:srgbClr>
                    </a:gs>
                    <a:gs pos="83000">
                      <a:srgbClr val="0F6FC6">
                        <a:lumMod val="45000"/>
                        <a:lumOff val="55000"/>
                      </a:srgbClr>
                    </a:gs>
                    <a:gs pos="100000">
                      <a:srgbClr val="0F6FC6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F6FC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ОЕМ</a:t>
            </a:r>
            <a:endParaRPr kumimoji="0" lang="en-US" sz="16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gradFill>
                <a:gsLst>
                  <a:gs pos="0">
                    <a:srgbClr val="0F6FC6">
                      <a:lumMod val="5000"/>
                      <a:lumOff val="95000"/>
                    </a:srgbClr>
                  </a:gs>
                  <a:gs pos="74000">
                    <a:srgbClr val="0F6FC6">
                      <a:lumMod val="45000"/>
                      <a:lumOff val="55000"/>
                    </a:srgbClr>
                  </a:gs>
                  <a:gs pos="83000">
                    <a:srgbClr val="0F6FC6">
                      <a:lumMod val="45000"/>
                      <a:lumOff val="55000"/>
                    </a:srgbClr>
                  </a:gs>
                  <a:gs pos="100000">
                    <a:srgbClr val="0F6FC6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F6FC6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6240F-309F-451B-B661-46C0EB852CB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105" y="3867279"/>
            <a:ext cx="259520" cy="286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569ADA-BE5B-46E4-9573-0D27CEAEE5A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608" y="4367297"/>
            <a:ext cx="488105" cy="2574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CB36F5-D023-4F38-8898-957BD8E7B48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613" y="3240447"/>
            <a:ext cx="1066704" cy="352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93EFF-0A3F-4E01-82C8-0705365BE5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55" y="3596547"/>
            <a:ext cx="1009725" cy="283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FF3B6-525F-4773-B98C-EBAB87BB5A90}"/>
              </a:ext>
            </a:extLst>
          </p:cNvPr>
          <p:cNvSpPr txBox="1"/>
          <p:nvPr/>
        </p:nvSpPr>
        <p:spPr>
          <a:xfrm flipH="1">
            <a:off x="865632" y="1863701"/>
            <a:ext cx="341933" cy="224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271C5-BEE5-43C7-985F-CF4F68C3F6F5}"/>
              </a:ext>
            </a:extLst>
          </p:cNvPr>
          <p:cNvSpPr txBox="1"/>
          <p:nvPr/>
        </p:nvSpPr>
        <p:spPr>
          <a:xfrm>
            <a:off x="2069572" y="2237867"/>
            <a:ext cx="1057536" cy="175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1E683E-C876-43E7-93E7-D3F34E23D5A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993" y="1466968"/>
            <a:ext cx="900370" cy="196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B44E6-E203-410A-A395-A1B7FE8EC50E}"/>
              </a:ext>
            </a:extLst>
          </p:cNvPr>
          <p:cNvSpPr txBox="1"/>
          <p:nvPr/>
        </p:nvSpPr>
        <p:spPr>
          <a:xfrm>
            <a:off x="2933243" y="2176268"/>
            <a:ext cx="1150746" cy="247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4E94F8-A9D6-476A-94D8-EEF5B4A50D6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303" y="3684137"/>
            <a:ext cx="665813" cy="7163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C03333-37AF-4849-8B0A-562DA208EFC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593" y="4236343"/>
            <a:ext cx="538750" cy="43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399BA2-DC5D-4F41-AF52-8E8789887996}"/>
              </a:ext>
            </a:extLst>
          </p:cNvPr>
          <p:cNvSpPr/>
          <p:nvPr/>
        </p:nvSpPr>
        <p:spPr>
          <a:xfrm>
            <a:off x="3756987" y="2009267"/>
            <a:ext cx="50848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8F9E9BC-A894-49F3-BDD0-6F3241D21D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907" y="3626621"/>
            <a:ext cx="759405" cy="4504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66FE3F5-C2A8-4CCD-B989-CD57F932B9A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613" y="3275183"/>
            <a:ext cx="1066704" cy="35283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8EC538B-F0DB-4DC7-9210-EBAC9C9C12F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592" y="4396423"/>
            <a:ext cx="967301" cy="19616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E5FCBC7-2F19-4BFC-9588-19A77AE0B1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907" y="3646388"/>
            <a:ext cx="759405" cy="48466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ADBE5E0-1124-4DCD-8D41-977DAAA857A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613" y="3298657"/>
            <a:ext cx="1066704" cy="379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5684EE-D23C-4A08-8735-1F8FDC096B3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331" y="1499141"/>
            <a:ext cx="547327" cy="322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7C81E8-A850-408E-A0CC-63693B0B746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364" y="2143301"/>
            <a:ext cx="476308" cy="302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602E54-B2C9-497B-BB2C-5353C23697F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540" y="1456994"/>
            <a:ext cx="535111" cy="3364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8315FF-331B-4898-989A-5158D17409E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291" y="2319943"/>
            <a:ext cx="552370" cy="125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FB609E-51B1-4440-92C2-60E56579D66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158" y="1551894"/>
            <a:ext cx="239159" cy="2574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28AC28C-AAE4-4235-8AC0-33B750CF6E0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068" y="1880171"/>
            <a:ext cx="416809" cy="2791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C81CD1-BAAB-4C83-BE87-1492F878BC9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14" y="2247411"/>
            <a:ext cx="617806" cy="2190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97E310-C90C-45C6-BFF5-1C7872652A2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714" y="1363691"/>
            <a:ext cx="567480" cy="38043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F9BAE85-2F45-48E9-BC8D-800C58BD25F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280" y="1397506"/>
            <a:ext cx="360574" cy="368856"/>
          </a:xfrm>
          <a:prstGeom prst="rect">
            <a:avLst/>
          </a:prstGeom>
        </p:spPr>
      </p:pic>
      <p:pic>
        <p:nvPicPr>
          <p:cNvPr id="90" name="Grafik 1">
            <a:extLst>
              <a:ext uri="{FF2B5EF4-FFF2-40B4-BE49-F238E27FC236}">
                <a16:creationId xmlns:a16="http://schemas.microsoft.com/office/drawing/2014/main" id="{7CC935A5-ED3E-4E43-95E4-1D495BEEB8A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3539" y="2592159"/>
            <a:ext cx="2572735" cy="56088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08EA305-CDC2-45DC-BBCE-9F0E9E30A4E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651" y="1854049"/>
            <a:ext cx="280453" cy="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1E7F7B-B2ED-4CC7-A9DA-41125271839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40962" y="1307309"/>
            <a:ext cx="795896" cy="383663"/>
          </a:xfrm>
          <a:prstGeom prst="rect">
            <a:avLst/>
          </a:prstGeom>
        </p:spPr>
      </p:pic>
      <p:sp>
        <p:nvSpPr>
          <p:cNvPr id="46" name="Textplatzhalter 1">
            <a:extLst>
              <a:ext uri="{FF2B5EF4-FFF2-40B4-BE49-F238E27FC236}">
                <a16:creationId xmlns:a16="http://schemas.microsoft.com/office/drawing/2014/main" id="{B443430D-6516-42D3-8428-E98BE9B6A392}"/>
              </a:ext>
            </a:extLst>
          </p:cNvPr>
          <p:cNvSpPr txBox="1">
            <a:spLocks/>
          </p:cNvSpPr>
          <p:nvPr/>
        </p:nvSpPr>
        <p:spPr>
          <a:xfrm>
            <a:off x="180000" y="180000"/>
            <a:ext cx="6850062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/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МД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Електроник България</a:t>
            </a:r>
          </a:p>
          <a:p>
            <a:r>
              <a:rPr lang="bg-BG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клиенти</a:t>
            </a:r>
          </a:p>
          <a:p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7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0A24BB45-07C2-46FA-A978-C8D0206B0BA5}"/>
              </a:ext>
            </a:extLst>
          </p:cNvPr>
          <p:cNvSpPr txBox="1">
            <a:spLocks/>
          </p:cNvSpPr>
          <p:nvPr/>
        </p:nvSpPr>
        <p:spPr>
          <a:xfrm>
            <a:off x="180000" y="180000"/>
            <a:ext cx="6850062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/>
              <a:buNone/>
              <a:defRPr lang="de-DE" sz="2800" b="1" i="0" kern="1200" cap="all" baseline="0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МД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Електроник България</a:t>
            </a:r>
          </a:p>
          <a:p>
            <a:r>
              <a:rPr lang="bg-BG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човешки ресурси</a:t>
            </a:r>
          </a:p>
          <a:p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33B057-02A0-4112-A292-33B8EB05BCC4}"/>
              </a:ext>
            </a:extLst>
          </p:cNvPr>
          <p:cNvSpPr/>
          <p:nvPr/>
        </p:nvSpPr>
        <p:spPr>
          <a:xfrm>
            <a:off x="1162050" y="1745675"/>
            <a:ext cx="3473450" cy="1753750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 defTabSz="913943">
              <a:lnSpc>
                <a:spcPct val="11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71450" indent="-171450" algn="just" defTabSz="91394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bg-BG" sz="1100" b="1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Служители от различни населени места:</a:t>
            </a:r>
            <a:endParaRPr lang="en-US" sz="1100" b="1" dirty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71450" indent="-171450" algn="just" defTabSz="91394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Враца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</a:t>
            </a: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89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%  </a:t>
            </a:r>
          </a:p>
          <a:p>
            <a:pPr marL="171450" indent="-171450" algn="just" defTabSz="91394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София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</a:t>
            </a: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2 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%</a:t>
            </a:r>
          </a:p>
          <a:p>
            <a:pPr marL="171450" indent="-171450" algn="just" defTabSz="91394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Правец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</a:t>
            </a: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1</a:t>
            </a: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%</a:t>
            </a:r>
          </a:p>
          <a:p>
            <a:pPr marL="171450" indent="-171450" algn="just" defTabSz="91394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Ботевград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</a:t>
            </a: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1</a:t>
            </a: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%</a:t>
            </a:r>
          </a:p>
          <a:p>
            <a:pPr marL="171450" indent="-171450" algn="just" defTabSz="91394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Мездра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</a:t>
            </a: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6</a:t>
            </a: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% </a:t>
            </a:r>
          </a:p>
          <a:p>
            <a:pPr marL="171450" indent="-171450" algn="just" defTabSz="91394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Монтана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1 % </a:t>
            </a:r>
          </a:p>
          <a:p>
            <a:pPr algn="just" defTabSz="913943">
              <a:lnSpc>
                <a:spcPct val="110000"/>
              </a:lnSpc>
              <a:spcBef>
                <a:spcPts val="0"/>
              </a:spcBef>
            </a:pP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9AD057-AD25-4BE4-8BF1-E46C6F60FF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337" y="1898650"/>
            <a:ext cx="2578343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92070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4"/>
</p:tagLst>
</file>

<file path=ppt/theme/theme1.xml><?xml version="1.0" encoding="utf-8"?>
<a:theme xmlns:a="http://schemas.openxmlformats.org/drawingml/2006/main" name="GG ALLGEMEIN">
  <a:themeElements>
    <a:clrScheme name="MD Elektronik 3">
      <a:dk1>
        <a:srgbClr val="575756"/>
      </a:dk1>
      <a:lt1>
        <a:srgbClr val="FFFFFF"/>
      </a:lt1>
      <a:dk2>
        <a:srgbClr val="003E64"/>
      </a:dk2>
      <a:lt2>
        <a:srgbClr val="E7E6E6"/>
      </a:lt2>
      <a:accent1>
        <a:srgbClr val="003E64"/>
      </a:accent1>
      <a:accent2>
        <a:srgbClr val="0069A3"/>
      </a:accent2>
      <a:accent3>
        <a:srgbClr val="B0CB24"/>
      </a:accent3>
      <a:accent4>
        <a:srgbClr val="0090D7"/>
      </a:accent4>
      <a:accent5>
        <a:srgbClr val="2CAFE6"/>
      </a:accent5>
      <a:accent6>
        <a:srgbClr val="A5D2F2"/>
      </a:accent6>
      <a:hlink>
        <a:srgbClr val="CECED0"/>
      </a:hlink>
      <a:folHlink>
        <a:srgbClr val="AFCB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1200" dirty="0" err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_DE.pptx" id="{8C80A960-E503-414D-8F5B-342DD1CB7A2D}" vid="{BD283028-82BC-41F4-980F-DF2D7FAADD51}"/>
    </a:ext>
  </a:extLst>
</a:theme>
</file>

<file path=ppt/theme/theme2.xml><?xml version="1.0" encoding="utf-8"?>
<a:theme xmlns:a="http://schemas.openxmlformats.org/drawingml/2006/main" name="Потребителски проект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G ALLGEME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 sz="1000"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200" dirty="0" err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_PPT_DE_EN.pptx" id="{40ECBE5A-46D3-471E-AA4A-9769B156144B}" vid="{9444740E-DD6C-44A9-96BC-7A98CF2CEBFB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489</Words>
  <Application>Microsoft Office PowerPoint</Application>
  <PresentationFormat>Презентация на цял екран (16:9)</PresentationFormat>
  <Paragraphs>175</Paragraphs>
  <Slides>11</Slides>
  <Notes>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Заглавия на слайдовете</vt:lpstr>
      </vt:variant>
      <vt:variant>
        <vt:i4>11</vt:i4>
      </vt:variant>
    </vt:vector>
  </HeadingPairs>
  <TitlesOfParts>
    <vt:vector size="20" baseType="lpstr">
      <vt:lpstr>Arial</vt:lpstr>
      <vt:lpstr>Calibri</vt:lpstr>
      <vt:lpstr>Arial Black</vt:lpstr>
      <vt:lpstr>Arial Unicode MS</vt:lpstr>
      <vt:lpstr>Calibri Light</vt:lpstr>
      <vt:lpstr>Wingdings</vt:lpstr>
      <vt:lpstr>GG ALLGEMEIN</vt:lpstr>
      <vt:lpstr>Потребителски проект</vt:lpstr>
      <vt:lpstr>1_GG ALLGEMEIN</vt:lpstr>
      <vt:lpstr>Компания МД Електроник </vt:lpstr>
      <vt:lpstr>Презентация на PowerPoint</vt:lpstr>
      <vt:lpstr>Презентация на PowerPoint</vt:lpstr>
      <vt:lpstr>МД Електроник еоод Враца, България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Wimmer Michael</dc:creator>
  <cp:lastModifiedBy>Petkova Veronika</cp:lastModifiedBy>
  <cp:revision>103</cp:revision>
  <cp:lastPrinted>2018-03-02T09:52:43Z</cp:lastPrinted>
  <dcterms:created xsi:type="dcterms:W3CDTF">2019-01-18T13:16:48Z</dcterms:created>
  <dcterms:modified xsi:type="dcterms:W3CDTF">2023-03-22T07:52:18Z</dcterms:modified>
</cp:coreProperties>
</file>